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4" r:id="rId2"/>
    <p:sldId id="258" r:id="rId3"/>
    <p:sldId id="266" r:id="rId4"/>
    <p:sldId id="262" r:id="rId5"/>
    <p:sldId id="263" r:id="rId6"/>
    <p:sldId id="265" r:id="rId7"/>
    <p:sldId id="260" r:id="rId8"/>
    <p:sldId id="264" r:id="rId9"/>
    <p:sldId id="267" r:id="rId10"/>
    <p:sldId id="270" r:id="rId11"/>
    <p:sldId id="271" r:id="rId12"/>
    <p:sldId id="277" r:id="rId13"/>
    <p:sldId id="276" r:id="rId14"/>
    <p:sldId id="289" r:id="rId15"/>
    <p:sldId id="273" r:id="rId16"/>
    <p:sldId id="278" r:id="rId17"/>
    <p:sldId id="283" r:id="rId18"/>
    <p:sldId id="274" r:id="rId19"/>
    <p:sldId id="272" r:id="rId20"/>
    <p:sldId id="268" r:id="rId21"/>
    <p:sldId id="269" r:id="rId22"/>
    <p:sldId id="281" r:id="rId23"/>
    <p:sldId id="285" r:id="rId24"/>
    <p:sldId id="286" r:id="rId25"/>
    <p:sldId id="287"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00000"/>
    <a:srgbClr val="FF8989"/>
    <a:srgbClr val="FF8F8F"/>
    <a:srgbClr val="0080C0"/>
    <a:srgbClr val="FFFFFF"/>
    <a:srgbClr val="000000"/>
    <a:srgbClr val="FF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96" autoAdjust="0"/>
    <p:restoredTop sz="94660"/>
  </p:normalViewPr>
  <p:slideViewPr>
    <p:cSldViewPr snapToGrid="0">
      <p:cViewPr varScale="1">
        <p:scale>
          <a:sx n="87" d="100"/>
          <a:sy n="87" d="100"/>
        </p:scale>
        <p:origin x="2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84B8-BEDA-477F-9637-C70969AC4B77}" type="datetimeFigureOut">
              <a:rPr lang="en-US" smtClean="0"/>
              <a:t>23-Jul-17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9A2F2-3BEA-4F45-BBE5-DAB695B8D1EA}" type="slidenum">
              <a:rPr lang="en-US" smtClean="0"/>
              <a:t>‹#›</a:t>
            </a:fld>
            <a:endParaRPr lang="en-US"/>
          </a:p>
        </p:txBody>
      </p:sp>
    </p:spTree>
    <p:extLst>
      <p:ext uri="{BB962C8B-B14F-4D97-AF65-F5344CB8AC3E}">
        <p14:creationId xmlns:p14="http://schemas.microsoft.com/office/powerpoint/2010/main" val="168298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CDACC-F29C-4017-9744-09F72BBB43AA}" type="slidenum">
              <a:rPr lang="en-US" smtClean="0"/>
              <a:t>25</a:t>
            </a:fld>
            <a:endParaRPr lang="en-US"/>
          </a:p>
        </p:txBody>
      </p:sp>
    </p:spTree>
    <p:extLst>
      <p:ext uri="{BB962C8B-B14F-4D97-AF65-F5344CB8AC3E}">
        <p14:creationId xmlns:p14="http://schemas.microsoft.com/office/powerpoint/2010/main" val="402750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CDACC-F29C-4017-9744-09F72BBB43AA}" type="slidenum">
              <a:rPr lang="en-US" smtClean="0"/>
              <a:t>26</a:t>
            </a:fld>
            <a:endParaRPr lang="en-US"/>
          </a:p>
        </p:txBody>
      </p:sp>
    </p:spTree>
    <p:extLst>
      <p:ext uri="{BB962C8B-B14F-4D97-AF65-F5344CB8AC3E}">
        <p14:creationId xmlns:p14="http://schemas.microsoft.com/office/powerpoint/2010/main" val="2337267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4FFF2B-9E56-4E65-8FCD-1733FE45AFB4}" type="datetimeFigureOut">
              <a:rPr lang="en-US" smtClean="0"/>
              <a:t>23-Jul-17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347432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FFF2B-9E56-4E65-8FCD-1733FE45AFB4}" type="datetimeFigureOut">
              <a:rPr lang="en-US" smtClean="0"/>
              <a:t>23-Jul-17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4126952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FFF2B-9E56-4E65-8FCD-1733FE45AFB4}" type="datetimeFigureOut">
              <a:rPr lang="en-US" smtClean="0"/>
              <a:t>23-Jul-17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327175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FFF2B-9E56-4E65-8FCD-1733FE45AFB4}" type="datetimeFigureOut">
              <a:rPr lang="en-US" smtClean="0"/>
              <a:t>23-Jul-17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105974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4FFF2B-9E56-4E65-8FCD-1733FE45AFB4}" type="datetimeFigureOut">
              <a:rPr lang="en-US" smtClean="0"/>
              <a:t>23-Jul-17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328832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FFF2B-9E56-4E65-8FCD-1733FE45AFB4}" type="datetimeFigureOut">
              <a:rPr lang="en-US" smtClean="0"/>
              <a:t>23-Jul-17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1902901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4FFF2B-9E56-4E65-8FCD-1733FE45AFB4}" type="datetimeFigureOut">
              <a:rPr lang="en-US" smtClean="0"/>
              <a:t>23-Jul-17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414946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4FFF2B-9E56-4E65-8FCD-1733FE45AFB4}" type="datetimeFigureOut">
              <a:rPr lang="en-US" smtClean="0"/>
              <a:t>23-Jul-17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174420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FFF2B-9E56-4E65-8FCD-1733FE45AFB4}" type="datetimeFigureOut">
              <a:rPr lang="en-US" smtClean="0"/>
              <a:t>23-Jul-17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249459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FFF2B-9E56-4E65-8FCD-1733FE45AFB4}" type="datetimeFigureOut">
              <a:rPr lang="en-US" smtClean="0"/>
              <a:t>23-Jul-17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3222612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FFF2B-9E56-4E65-8FCD-1733FE45AFB4}" type="datetimeFigureOut">
              <a:rPr lang="en-US" smtClean="0"/>
              <a:t>23-Jul-17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460C9E-2020-4E7B-9326-5666670DF74F}" type="slidenum">
              <a:rPr lang="en-US" smtClean="0"/>
              <a:t>‹#›</a:t>
            </a:fld>
            <a:endParaRPr lang="en-US"/>
          </a:p>
        </p:txBody>
      </p:sp>
    </p:spTree>
    <p:extLst>
      <p:ext uri="{BB962C8B-B14F-4D97-AF65-F5344CB8AC3E}">
        <p14:creationId xmlns:p14="http://schemas.microsoft.com/office/powerpoint/2010/main" val="2718411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FFF2B-9E56-4E65-8FCD-1733FE45AFB4}" type="datetimeFigureOut">
              <a:rPr lang="en-US" smtClean="0"/>
              <a:t>23-Jul-17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60C9E-2020-4E7B-9326-5666670DF74F}" type="slidenum">
              <a:rPr lang="en-US" smtClean="0"/>
              <a:t>‹#›</a:t>
            </a:fld>
            <a:endParaRPr lang="en-US"/>
          </a:p>
        </p:txBody>
      </p:sp>
    </p:spTree>
    <p:extLst>
      <p:ext uri="{BB962C8B-B14F-4D97-AF65-F5344CB8AC3E}">
        <p14:creationId xmlns:p14="http://schemas.microsoft.com/office/powerpoint/2010/main" val="292574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youtu.be/EtW-PrJPrwg"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hyperlink" Target="Virtual%20Photo%20Booth%20-%20Markers" TargetMode="External"/><Relationship Id="rId2" Type="http://schemas.openxmlformats.org/officeDocument/2006/relationships/hyperlink" Target="APK%20Files" TargetMode="Externa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nthonyheckmann/KinectDressingRoom" TargetMode="External"/><Relationship Id="rId2" Type="http://schemas.openxmlformats.org/officeDocument/2006/relationships/hyperlink" Target="https://github.com/akash0x53/virtual-dressing-room"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Wireframe%20-%20Dashboard.pptx" TargetMode="External"/><Relationship Id="rId7" Type="http://schemas.openxmlformats.org/officeDocument/2006/relationships/image" Target="../media/image31.jpeg"/><Relationship Id="rId2" Type="http://schemas.openxmlformats.org/officeDocument/2006/relationships/hyperlink" Target="http://www.goteso.com/test/vj/image-recognition/" TargetMode="Externa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khushalsukhadia/RedDevils1999-Museum-Tour-AR-Applicati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youtu.be/EtW-PrJPrw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EtW-PrJPrwg"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Trophy%20Images" TargetMode="Externa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hyperlink" Target="APK%20Files" TargetMode="External"/><Relationship Id="rId5" Type="http://schemas.openxmlformats.org/officeDocument/2006/relationships/hyperlink" Target="Wireframe%20-%20Museum%20Tour.pptx"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atchoom.com/documentation/image-recognition-sdk/android-image-recognition-sdk/classes/" TargetMode="External"/><Relationship Id="rId2" Type="http://schemas.openxmlformats.org/officeDocument/2006/relationships/hyperlink" Target="https://github.com/Catchoom/craftar-php"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97FC4E0-D87C-49CE-A60B-CD1B185DB33B}"/>
              </a:ext>
            </a:extLst>
          </p:cNvPr>
          <p:cNvSpPr txBox="1"/>
          <p:nvPr/>
        </p:nvSpPr>
        <p:spPr>
          <a:xfrm>
            <a:off x="70334" y="562707"/>
            <a:ext cx="12009122"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cs typeface="Arial" panose="020B0604020202020204" pitchFamily="34" charset="0"/>
              </a:rPr>
              <a:t>OPEN INNOVATION – OLD TRAFFORD MUSEUM TOUR EXPERIENCE</a:t>
            </a:r>
          </a:p>
        </p:txBody>
      </p:sp>
      <p:sp>
        <p:nvSpPr>
          <p:cNvPr id="5" name="TextBox 4">
            <a:extLst>
              <a:ext uri="{FF2B5EF4-FFF2-40B4-BE49-F238E27FC236}">
                <a16:creationId xmlns:a16="http://schemas.microsoft.com/office/drawing/2014/main" id="{E0A59B7E-6587-4F39-8F4E-A140F303964A}"/>
              </a:ext>
            </a:extLst>
          </p:cNvPr>
          <p:cNvSpPr txBox="1"/>
          <p:nvPr/>
        </p:nvSpPr>
        <p:spPr>
          <a:xfrm>
            <a:off x="196943" y="5076093"/>
            <a:ext cx="3179299" cy="523220"/>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cs typeface="Arial" panose="020B0604020202020204" pitchFamily="34" charset="0"/>
              </a:rPr>
              <a:t>RedDevils1999</a:t>
            </a:r>
          </a:p>
        </p:txBody>
      </p:sp>
      <p:sp>
        <p:nvSpPr>
          <p:cNvPr id="6" name="TextBox 5">
            <a:extLst>
              <a:ext uri="{FF2B5EF4-FFF2-40B4-BE49-F238E27FC236}">
                <a16:creationId xmlns:a16="http://schemas.microsoft.com/office/drawing/2014/main" id="{5768C815-5C0E-4362-8CCF-096468C7E88F}"/>
              </a:ext>
            </a:extLst>
          </p:cNvPr>
          <p:cNvSpPr txBox="1"/>
          <p:nvPr/>
        </p:nvSpPr>
        <p:spPr>
          <a:xfrm>
            <a:off x="196943" y="5777133"/>
            <a:ext cx="3559127" cy="646331"/>
          </a:xfrm>
          <a:prstGeom prst="rect">
            <a:avLst/>
          </a:prstGeom>
          <a:noFill/>
        </p:spPr>
        <p:txBody>
          <a:bodyPr wrap="square" rtlCol="0">
            <a:spAutoFit/>
          </a:bodyPr>
          <a:lstStyle/>
          <a:p>
            <a:r>
              <a:rPr lang="en-US" dirty="0">
                <a:solidFill>
                  <a:schemeClr val="bg1"/>
                </a:solidFill>
                <a:latin typeface="Arial Rounded MT Bold" panose="020F0704030504030204" pitchFamily="34" charset="0"/>
                <a:cs typeface="Arial" panose="020B0604020202020204" pitchFamily="34" charset="0"/>
              </a:rPr>
              <a:t>Kushal Lokesh</a:t>
            </a:r>
          </a:p>
          <a:p>
            <a:r>
              <a:rPr lang="en-US" dirty="0" err="1">
                <a:solidFill>
                  <a:schemeClr val="bg1"/>
                </a:solidFill>
                <a:latin typeface="Arial Rounded MT Bold" panose="020F0704030504030204" pitchFamily="34" charset="0"/>
                <a:cs typeface="Arial" panose="020B0604020202020204" pitchFamily="34" charset="0"/>
              </a:rPr>
              <a:t>Khushal</a:t>
            </a:r>
            <a:r>
              <a:rPr lang="en-US" dirty="0">
                <a:solidFill>
                  <a:schemeClr val="bg1"/>
                </a:solidFill>
                <a:latin typeface="Arial Rounded MT Bold" panose="020F0704030504030204" pitchFamily="34" charset="0"/>
                <a:cs typeface="Arial" panose="020B0604020202020204" pitchFamily="34" charset="0"/>
              </a:rPr>
              <a:t> </a:t>
            </a:r>
            <a:r>
              <a:rPr lang="en-US" dirty="0" err="1">
                <a:solidFill>
                  <a:schemeClr val="bg1"/>
                </a:solidFill>
                <a:latin typeface="Arial Rounded MT Bold" panose="020F0704030504030204" pitchFamily="34" charset="0"/>
                <a:cs typeface="Arial" panose="020B0604020202020204" pitchFamily="34" charset="0"/>
              </a:rPr>
              <a:t>Sukhadia</a:t>
            </a:r>
            <a:endParaRPr lang="en-US" dirty="0">
              <a:solidFill>
                <a:schemeClr val="bg1"/>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928359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58" y="1024603"/>
            <a:ext cx="9552086" cy="5373049"/>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175848" y="6278212"/>
            <a:ext cx="2171699" cy="458929"/>
          </a:xfrm>
          <a:prstGeom prst="rect">
            <a:avLst/>
          </a:prstGeom>
          <a:solidFill>
            <a:srgbClr val="C00000"/>
          </a:solidFill>
          <a:ln w="76200">
            <a:solidFill>
              <a:srgbClr val="FFC000"/>
            </a:solidFill>
          </a:ln>
        </p:spPr>
        <p:txBody>
          <a:bodyPr vert="horz" wrap="square" rtlCol="0">
            <a:spAutoFit/>
          </a:bodyPr>
          <a:lstStyle>
            <a:defPPr>
              <a:defRPr lang="en-US"/>
            </a:defPPr>
            <a:lvl1pPr>
              <a:defRPr sz="2400">
                <a:solidFill>
                  <a:schemeClr val="lt1"/>
                </a:solidFill>
                <a:latin typeface="Arial Rounded MT Bold" panose="020F0704030504030204" pitchFamily="34" charset="0"/>
                <a:cs typeface="Times New Roman" panose="02020603050405020304" pitchFamily="18" charset="0"/>
              </a:defRPr>
            </a:lvl1pPr>
          </a:lstStyle>
          <a:p>
            <a:r>
              <a:rPr lang="en-US" dirty="0"/>
              <a:t>The Proposal</a:t>
            </a:r>
          </a:p>
        </p:txBody>
      </p:sp>
    </p:spTree>
    <p:extLst>
      <p:ext uri="{BB962C8B-B14F-4D97-AF65-F5344CB8AC3E}">
        <p14:creationId xmlns:p14="http://schemas.microsoft.com/office/powerpoint/2010/main" val="1953113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5" name="TextBox 4"/>
          <p:cNvSpPr txBox="1"/>
          <p:nvPr/>
        </p:nvSpPr>
        <p:spPr>
          <a:xfrm>
            <a:off x="273531" y="1736584"/>
            <a:ext cx="2742231" cy="1477328"/>
          </a:xfrm>
          <a:prstGeom prst="rect">
            <a:avLst/>
          </a:prstGeom>
          <a:noFill/>
        </p:spPr>
        <p:txBody>
          <a:bodyPr wrap="square" rtlCol="0">
            <a:spAutoFit/>
          </a:bodyPr>
          <a:lstStyle/>
          <a:p>
            <a:r>
              <a:rPr lang="en-US" dirty="0"/>
              <a:t>To demonstrate the working of the idea, we have made a prototype application. </a:t>
            </a:r>
          </a:p>
          <a:p>
            <a:endParaRPr lang="en-US" dirty="0"/>
          </a:p>
        </p:txBody>
      </p:sp>
      <p:sp>
        <p:nvSpPr>
          <p:cNvPr id="8" name="TextBox 7"/>
          <p:cNvSpPr txBox="1"/>
          <p:nvPr/>
        </p:nvSpPr>
        <p:spPr>
          <a:xfrm>
            <a:off x="273531" y="4369777"/>
            <a:ext cx="2954720" cy="646331"/>
          </a:xfrm>
          <a:prstGeom prst="rect">
            <a:avLst/>
          </a:prstGeom>
          <a:noFill/>
        </p:spPr>
        <p:txBody>
          <a:bodyPr wrap="none" rtlCol="0">
            <a:spAutoFit/>
          </a:bodyPr>
          <a:lstStyle/>
          <a:p>
            <a:r>
              <a:rPr lang="en-US" dirty="0">
                <a:hlinkClick r:id="rId2"/>
              </a:rPr>
              <a:t>Click here </a:t>
            </a:r>
            <a:r>
              <a:rPr lang="en-US" dirty="0"/>
              <a:t>to watch the video </a:t>
            </a:r>
          </a:p>
          <a:p>
            <a:endParaRPr lang="en-US" dirty="0"/>
          </a:p>
        </p:txBody>
      </p:sp>
      <p:sp>
        <p:nvSpPr>
          <p:cNvPr id="9" name="TextBox 8"/>
          <p:cNvSpPr txBox="1"/>
          <p:nvPr/>
        </p:nvSpPr>
        <p:spPr>
          <a:xfrm>
            <a:off x="4394" y="1005254"/>
            <a:ext cx="1630976"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536" t="34747" r="27056" b="34329"/>
          <a:stretch/>
        </p:blipFill>
        <p:spPr>
          <a:xfrm>
            <a:off x="7502442" y="1543153"/>
            <a:ext cx="3953935" cy="458508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7934"/>
          <a:stretch/>
        </p:blipFill>
        <p:spPr>
          <a:xfrm>
            <a:off x="3575928" y="1466919"/>
            <a:ext cx="3578836" cy="4585086"/>
          </a:xfrm>
          <a:prstGeom prst="rect">
            <a:avLst/>
          </a:prstGeom>
        </p:spPr>
      </p:pic>
    </p:spTree>
    <p:extLst>
      <p:ext uri="{BB962C8B-B14F-4D97-AF65-F5344CB8AC3E}">
        <p14:creationId xmlns:p14="http://schemas.microsoft.com/office/powerpoint/2010/main" val="41952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2" name="TextBox 1"/>
          <p:cNvSpPr txBox="1"/>
          <p:nvPr/>
        </p:nvSpPr>
        <p:spPr>
          <a:xfrm>
            <a:off x="158261" y="1600198"/>
            <a:ext cx="5802924" cy="3139321"/>
          </a:xfrm>
          <a:prstGeom prst="rect">
            <a:avLst/>
          </a:prstGeom>
          <a:noFill/>
        </p:spPr>
        <p:txBody>
          <a:bodyPr wrap="square" rtlCol="0">
            <a:spAutoFit/>
          </a:bodyPr>
          <a:lstStyle/>
          <a:p>
            <a:r>
              <a:rPr lang="en-US" dirty="0"/>
              <a:t>Markers are patterns that the phones/computers recognize with the camera input. Each marker is associated with a different virtual object</a:t>
            </a:r>
          </a:p>
          <a:p>
            <a:endParaRPr lang="en-US" dirty="0"/>
          </a:p>
          <a:p>
            <a:r>
              <a:rPr lang="en-US" dirty="0"/>
              <a:t>The markers are made using </a:t>
            </a:r>
            <a:r>
              <a:rPr lang="en-US" dirty="0" err="1"/>
              <a:t>Vuforia</a:t>
            </a:r>
            <a:r>
              <a:rPr lang="en-US" dirty="0"/>
              <a:t> Developer Portal and integrated with Unity 3D. </a:t>
            </a:r>
            <a:r>
              <a:rPr lang="en-US" dirty="0" err="1"/>
              <a:t>Vuforia</a:t>
            </a:r>
            <a:r>
              <a:rPr lang="en-US" dirty="0"/>
              <a:t> analyses the markers for their quality and readability. </a:t>
            </a:r>
          </a:p>
          <a:p>
            <a:endParaRPr lang="en-US" dirty="0"/>
          </a:p>
          <a:p>
            <a:r>
              <a:rPr lang="en-US" dirty="0"/>
              <a:t>Markers to be used are designed so as not to look out of place in the scenario. </a:t>
            </a:r>
          </a:p>
          <a:p>
            <a:endParaRPr lang="en-US" dirty="0"/>
          </a:p>
        </p:txBody>
      </p:sp>
      <p:pic>
        <p:nvPicPr>
          <p:cNvPr id="6" name="Picture 5"/>
          <p:cNvPicPr>
            <a:picLocks noChangeAspect="1"/>
          </p:cNvPicPr>
          <p:nvPr/>
        </p:nvPicPr>
        <p:blipFill>
          <a:blip r:embed="rId2"/>
          <a:stretch>
            <a:fillRect/>
          </a:stretch>
        </p:blipFill>
        <p:spPr>
          <a:xfrm>
            <a:off x="5864470" y="1072659"/>
            <a:ext cx="5890847" cy="5024547"/>
          </a:xfrm>
          <a:prstGeom prst="rect">
            <a:avLst/>
          </a:prstGeom>
          <a:ln>
            <a:solidFill>
              <a:srgbClr val="FFC000"/>
            </a:solidFill>
          </a:ln>
        </p:spPr>
      </p:pic>
      <p:sp>
        <p:nvSpPr>
          <p:cNvPr id="15" name="TextBox 14"/>
          <p:cNvSpPr txBox="1"/>
          <p:nvPr/>
        </p:nvSpPr>
        <p:spPr>
          <a:xfrm>
            <a:off x="4395" y="1005254"/>
            <a:ext cx="1437543"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Markers</a:t>
            </a:r>
          </a:p>
        </p:txBody>
      </p:sp>
    </p:spTree>
    <p:extLst>
      <p:ext uri="{BB962C8B-B14F-4D97-AF65-F5344CB8AC3E}">
        <p14:creationId xmlns:p14="http://schemas.microsoft.com/office/powerpoint/2010/main" val="143421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11" name="TextBox 10"/>
          <p:cNvSpPr txBox="1"/>
          <p:nvPr/>
        </p:nvSpPr>
        <p:spPr>
          <a:xfrm>
            <a:off x="4395" y="1005254"/>
            <a:ext cx="3389436"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Working of Prototype</a:t>
            </a:r>
          </a:p>
        </p:txBody>
      </p:sp>
      <p:pic>
        <p:nvPicPr>
          <p:cNvPr id="7" name="Picture 6"/>
          <p:cNvPicPr>
            <a:picLocks noChangeAspect="1"/>
          </p:cNvPicPr>
          <p:nvPr/>
        </p:nvPicPr>
        <p:blipFill>
          <a:blip r:embed="rId2"/>
          <a:stretch>
            <a:fillRect/>
          </a:stretch>
        </p:blipFill>
        <p:spPr>
          <a:xfrm>
            <a:off x="8123485" y="883721"/>
            <a:ext cx="3276600" cy="5505450"/>
          </a:xfrm>
          <a:prstGeom prst="rect">
            <a:avLst/>
          </a:prstGeom>
        </p:spPr>
      </p:pic>
      <p:grpSp>
        <p:nvGrpSpPr>
          <p:cNvPr id="32" name="Group 7">
            <a:extLst>
              <a:ext uri="{FF2B5EF4-FFF2-40B4-BE49-F238E27FC236}">
                <a16:creationId xmlns:a16="http://schemas.microsoft.com/office/drawing/2014/main" id="{0C331472-3C6F-42CF-8F11-9AAE60D8466B}"/>
              </a:ext>
            </a:extLst>
          </p:cNvPr>
          <p:cNvGrpSpPr/>
          <p:nvPr/>
        </p:nvGrpSpPr>
        <p:grpSpPr>
          <a:xfrm>
            <a:off x="8460154" y="1005254"/>
            <a:ext cx="2241788" cy="4268125"/>
            <a:chOff x="240643" y="577334"/>
            <a:chExt cx="3118104" cy="6167136"/>
          </a:xfrm>
        </p:grpSpPr>
        <p:pic>
          <p:nvPicPr>
            <p:cNvPr id="33" name="Picture 2" descr="C:\Users\Khushal\Desktop\iphone-77-plus-40-b1ac.png">
              <a:extLst>
                <a:ext uri="{FF2B5EF4-FFF2-40B4-BE49-F238E27FC236}">
                  <a16:creationId xmlns:a16="http://schemas.microsoft.com/office/drawing/2014/main" id="{D11E8F6B-68F6-4708-BD36-A233D2A2D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40" r="24800"/>
            <a:stretch/>
          </p:blipFill>
          <p:spPr bwMode="auto">
            <a:xfrm>
              <a:off x="240643" y="577334"/>
              <a:ext cx="3118104" cy="6167136"/>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5A0123AB-FAF5-4724-A060-357C66AF8DD2}"/>
                </a:ext>
              </a:extLst>
            </p:cNvPr>
            <p:cNvSpPr/>
            <p:nvPr/>
          </p:nvSpPr>
          <p:spPr>
            <a:xfrm>
              <a:off x="1549999" y="6126042"/>
              <a:ext cx="495300" cy="489724"/>
            </a:xfrm>
            <a:prstGeom prst="ellipse">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8166" y="1106722"/>
            <a:ext cx="1765765" cy="264588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7288" y="1582444"/>
            <a:ext cx="1702732" cy="2781231"/>
          </a:xfrm>
          <a:prstGeom prst="rect">
            <a:avLst/>
          </a:prstGeom>
        </p:spPr>
      </p:pic>
      <p:sp>
        <p:nvSpPr>
          <p:cNvPr id="16" name="TextBox 15"/>
          <p:cNvSpPr txBox="1"/>
          <p:nvPr/>
        </p:nvSpPr>
        <p:spPr>
          <a:xfrm>
            <a:off x="230293" y="1646453"/>
            <a:ext cx="7425114" cy="2862322"/>
          </a:xfrm>
          <a:prstGeom prst="rect">
            <a:avLst/>
          </a:prstGeom>
          <a:noFill/>
        </p:spPr>
        <p:txBody>
          <a:bodyPr wrap="square" rtlCol="0">
            <a:spAutoFit/>
          </a:bodyPr>
          <a:lstStyle/>
          <a:p>
            <a:r>
              <a:rPr lang="en-US" dirty="0"/>
              <a:t>The app recognizes pre-fed custom markers which are scanned by the phone’s camera.</a:t>
            </a:r>
          </a:p>
          <a:p>
            <a:endParaRPr lang="en-US" dirty="0"/>
          </a:p>
          <a:p>
            <a:r>
              <a:rPr lang="en-US" dirty="0"/>
              <a:t>Once the markers are recognized, it’s corresponding image / 3D animation appears on the screen. </a:t>
            </a:r>
          </a:p>
          <a:p>
            <a:endParaRPr lang="en-US" dirty="0"/>
          </a:p>
          <a:p>
            <a:r>
              <a:rPr lang="en-US" dirty="0"/>
              <a:t>With the appropriate 3D rendering and when seen from the phone, this gives an impression that the virtual 3D object is part of the scenario. </a:t>
            </a:r>
          </a:p>
          <a:p>
            <a:endParaRPr lang="en-US" dirty="0"/>
          </a:p>
          <a:p>
            <a:r>
              <a:rPr lang="en-US" dirty="0"/>
              <a:t>This can be captured as still shots by taking screenshots of the phone</a:t>
            </a:r>
          </a:p>
        </p:txBody>
      </p:sp>
    </p:spTree>
    <p:extLst>
      <p:ext uri="{BB962C8B-B14F-4D97-AF65-F5344CB8AC3E}">
        <p14:creationId xmlns:p14="http://schemas.microsoft.com/office/powerpoint/2010/main" val="291711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11" name="TextBox 10"/>
          <p:cNvSpPr txBox="1"/>
          <p:nvPr/>
        </p:nvSpPr>
        <p:spPr>
          <a:xfrm>
            <a:off x="4395" y="1005254"/>
            <a:ext cx="8937382"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Rendering Using </a:t>
            </a:r>
            <a:r>
              <a:rPr lang="en-US" sz="2400" dirty="0" err="1">
                <a:solidFill>
                  <a:schemeClr val="lt1"/>
                </a:solidFill>
                <a:latin typeface="Arial Rounded MT Bold" panose="020F0704030504030204" pitchFamily="34" charset="0"/>
                <a:cs typeface="Times New Roman" panose="02020603050405020304" pitchFamily="18" charset="0"/>
              </a:rPr>
              <a:t>Keyshot</a:t>
            </a:r>
            <a:r>
              <a:rPr lang="en-US" sz="2400" dirty="0">
                <a:solidFill>
                  <a:schemeClr val="lt1"/>
                </a:solidFill>
                <a:latin typeface="Arial Rounded MT Bold" panose="020F0704030504030204" pitchFamily="34" charset="0"/>
                <a:cs typeface="Times New Roman" panose="02020603050405020304" pitchFamily="18" charset="0"/>
              </a:rPr>
              <a:t> and App Development in Unity3D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192" y="1850875"/>
            <a:ext cx="7631724" cy="4544481"/>
          </a:xfrm>
          <a:prstGeom prst="rect">
            <a:avLst/>
          </a:prstGeom>
        </p:spPr>
      </p:pic>
    </p:spTree>
    <p:extLst>
      <p:ext uri="{BB962C8B-B14F-4D97-AF65-F5344CB8AC3E}">
        <p14:creationId xmlns:p14="http://schemas.microsoft.com/office/powerpoint/2010/main" val="1694988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12" name="TextBox 11"/>
          <p:cNvSpPr txBox="1"/>
          <p:nvPr/>
        </p:nvSpPr>
        <p:spPr>
          <a:xfrm>
            <a:off x="6175831" y="4704226"/>
            <a:ext cx="4726629" cy="1477328"/>
          </a:xfrm>
          <a:prstGeom prst="rect">
            <a:avLst/>
          </a:prstGeom>
          <a:solidFill>
            <a:srgbClr val="0080C0"/>
          </a:solidFill>
          <a:ln w="76200">
            <a:solidFill>
              <a:schemeClr val="tx1"/>
            </a:solidFill>
          </a:ln>
        </p:spPr>
        <p:txBody>
          <a:bodyPr wrap="square" rtlCol="0" anchor="ctr">
            <a:spAutoFit/>
          </a:bodyPr>
          <a:lstStyle/>
          <a:p>
            <a:pPr algn="ctr"/>
            <a:r>
              <a:rPr lang="en-US" b="1" u="sng" dirty="0">
                <a:solidFill>
                  <a:schemeClr val="bg1"/>
                </a:solidFill>
              </a:rPr>
              <a:t>Virtual Photo Booth App</a:t>
            </a:r>
          </a:p>
          <a:p>
            <a:pPr algn="ctr"/>
            <a:endParaRPr lang="en-US" b="1" u="sng" dirty="0">
              <a:solidFill>
                <a:schemeClr val="bg1"/>
              </a:solidFill>
            </a:endParaRPr>
          </a:p>
          <a:p>
            <a:pPr algn="ctr"/>
            <a:r>
              <a:rPr lang="en-US" dirty="0">
                <a:solidFill>
                  <a:schemeClr val="bg1"/>
                </a:solidFill>
              </a:rPr>
              <a:t>Scan the surroundings with the phone’s camera. Once the marker is identified the corresponding virtual image appears on screen</a:t>
            </a:r>
          </a:p>
        </p:txBody>
      </p:sp>
      <p:sp>
        <p:nvSpPr>
          <p:cNvPr id="15" name="TextBox 14"/>
          <p:cNvSpPr txBox="1"/>
          <p:nvPr/>
        </p:nvSpPr>
        <p:spPr>
          <a:xfrm>
            <a:off x="6175831" y="1908272"/>
            <a:ext cx="4726629" cy="1477328"/>
          </a:xfrm>
          <a:prstGeom prst="rect">
            <a:avLst/>
          </a:prstGeom>
          <a:solidFill>
            <a:srgbClr val="C00000"/>
          </a:solidFill>
          <a:ln w="76200">
            <a:solidFill>
              <a:schemeClr val="tx1"/>
            </a:solidFill>
          </a:ln>
        </p:spPr>
        <p:txBody>
          <a:bodyPr wrap="square" rtlCol="0">
            <a:spAutoFit/>
          </a:bodyPr>
          <a:lstStyle/>
          <a:p>
            <a:pPr algn="ctr"/>
            <a:r>
              <a:rPr lang="en-US" b="1" u="sng" dirty="0">
                <a:solidFill>
                  <a:schemeClr val="bg1"/>
                </a:solidFill>
              </a:rPr>
              <a:t>Unity 3D</a:t>
            </a:r>
          </a:p>
          <a:p>
            <a:pPr algn="ctr"/>
            <a:endParaRPr lang="en-US" b="1" u="sng" dirty="0">
              <a:solidFill>
                <a:schemeClr val="bg1"/>
              </a:solidFill>
            </a:endParaRPr>
          </a:p>
          <a:p>
            <a:pPr algn="ctr"/>
            <a:r>
              <a:rPr lang="en-US" dirty="0">
                <a:solidFill>
                  <a:schemeClr val="bg1"/>
                </a:solidFill>
              </a:rPr>
              <a:t>The markers are to be uploaded and configured with a virtual object. This is then converted to a mobile application and uploaded to the mobile</a:t>
            </a:r>
          </a:p>
        </p:txBody>
      </p:sp>
      <p:sp>
        <p:nvSpPr>
          <p:cNvPr id="21" name="TextBox 20"/>
          <p:cNvSpPr txBox="1"/>
          <p:nvPr/>
        </p:nvSpPr>
        <p:spPr>
          <a:xfrm>
            <a:off x="9039956" y="1089467"/>
            <a:ext cx="315204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Workflow</a:t>
            </a:r>
          </a:p>
        </p:txBody>
      </p:sp>
      <p:cxnSp>
        <p:nvCxnSpPr>
          <p:cNvPr id="36" name="Straight Arrow Connector 35"/>
          <p:cNvCxnSpPr>
            <a:stCxn id="15" idx="2"/>
            <a:endCxn id="12" idx="0"/>
          </p:cNvCxnSpPr>
          <p:nvPr/>
        </p:nvCxnSpPr>
        <p:spPr>
          <a:xfrm>
            <a:off x="8539146" y="3385600"/>
            <a:ext cx="0" cy="13186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1880805799"/>
              </p:ext>
            </p:extLst>
          </p:nvPr>
        </p:nvGraphicFramePr>
        <p:xfrm>
          <a:off x="564968" y="2227340"/>
          <a:ext cx="4300775" cy="1770306"/>
        </p:xfrm>
        <a:graphic>
          <a:graphicData uri="http://schemas.openxmlformats.org/drawingml/2006/table">
            <a:tbl>
              <a:tblPr firstRow="1" bandRow="1">
                <a:tableStyleId>{2D5ABB26-0587-4C30-8999-92F81FD0307C}</a:tableStyleId>
              </a:tblPr>
              <a:tblGrid>
                <a:gridCol w="1711966">
                  <a:extLst>
                    <a:ext uri="{9D8B030D-6E8A-4147-A177-3AD203B41FA5}">
                      <a16:colId xmlns:a16="http://schemas.microsoft.com/office/drawing/2014/main" val="4131601857"/>
                    </a:ext>
                  </a:extLst>
                </a:gridCol>
                <a:gridCol w="2588809">
                  <a:extLst>
                    <a:ext uri="{9D8B030D-6E8A-4147-A177-3AD203B41FA5}">
                      <a16:colId xmlns:a16="http://schemas.microsoft.com/office/drawing/2014/main" val="1061092888"/>
                    </a:ext>
                  </a:extLst>
                </a:gridCol>
              </a:tblGrid>
              <a:tr h="703876">
                <a:tc>
                  <a:txBody>
                    <a:bodyPr/>
                    <a:lstStyle/>
                    <a:p>
                      <a:pPr algn="r"/>
                      <a:r>
                        <a:rPr lang="en-US" sz="1400" b="1" dirty="0"/>
                        <a:t>Application type</a:t>
                      </a:r>
                    </a:p>
                  </a:txBody>
                  <a:tcPr/>
                </a:tc>
                <a:tc>
                  <a:txBody>
                    <a:bodyPr/>
                    <a:lstStyle/>
                    <a:p>
                      <a:pPr algn="l"/>
                      <a:r>
                        <a:rPr lang="en-US" dirty="0"/>
                        <a:t>Android Application</a:t>
                      </a:r>
                    </a:p>
                    <a:p>
                      <a:pPr algn="l"/>
                      <a:r>
                        <a:rPr lang="en-US" sz="1400" dirty="0"/>
                        <a:t>Compatible with Android Lollipop</a:t>
                      </a:r>
                      <a:r>
                        <a:rPr lang="en-US" sz="1400" baseline="0" dirty="0"/>
                        <a:t>, Android Marshmallow</a:t>
                      </a:r>
                      <a:endParaRPr lang="en-US" sz="1400" dirty="0"/>
                    </a:p>
                  </a:txBody>
                  <a:tcPr/>
                </a:tc>
                <a:extLst>
                  <a:ext uri="{0D108BD9-81ED-4DB2-BD59-A6C34878D82A}">
                    <a16:rowId xmlns:a16="http://schemas.microsoft.com/office/drawing/2014/main" val="1384043515"/>
                  </a:ext>
                </a:extLst>
              </a:tr>
              <a:tr h="351712">
                <a:tc>
                  <a:txBody>
                    <a:bodyPr/>
                    <a:lstStyle/>
                    <a:p>
                      <a:pPr algn="r"/>
                      <a:r>
                        <a:rPr lang="en-US" sz="1400" b="1" dirty="0"/>
                        <a:t>Permissions</a:t>
                      </a:r>
                    </a:p>
                  </a:txBody>
                  <a:tcPr/>
                </a:tc>
                <a:tc>
                  <a:txBody>
                    <a:bodyPr/>
                    <a:lstStyle/>
                    <a:p>
                      <a:pPr algn="l"/>
                      <a:r>
                        <a:rPr lang="en-US" dirty="0"/>
                        <a:t>Camera</a:t>
                      </a:r>
                    </a:p>
                  </a:txBody>
                  <a:tcPr/>
                </a:tc>
                <a:extLst>
                  <a:ext uri="{0D108BD9-81ED-4DB2-BD59-A6C34878D82A}">
                    <a16:rowId xmlns:a16="http://schemas.microsoft.com/office/drawing/2014/main" val="1496215271"/>
                  </a:ext>
                </a:extLst>
              </a:tr>
              <a:tr h="612066">
                <a:tc>
                  <a:txBody>
                    <a:bodyPr/>
                    <a:lstStyle/>
                    <a:p>
                      <a:pPr algn="r"/>
                      <a:r>
                        <a:rPr lang="en-US" sz="1400" b="1" dirty="0"/>
                        <a:t>External Libraries</a:t>
                      </a:r>
                      <a:r>
                        <a:rPr lang="en-US" sz="1400" b="1" baseline="0" dirty="0"/>
                        <a:t> </a:t>
                      </a:r>
                      <a:endParaRPr lang="en-US"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Unity 3D, </a:t>
                      </a:r>
                      <a:r>
                        <a:rPr lang="en-US" sz="1800" b="0" i="0" kern="1200" dirty="0" err="1">
                          <a:solidFill>
                            <a:schemeClr val="tx1"/>
                          </a:solidFill>
                          <a:effectLst/>
                          <a:latin typeface="+mn-lt"/>
                          <a:ea typeface="+mn-ea"/>
                          <a:cs typeface="+mn-cs"/>
                        </a:rPr>
                        <a:t>Vuforia</a:t>
                      </a:r>
                      <a:endParaRPr lang="en-US" sz="1100" b="0" i="0" kern="1200" dirty="0">
                        <a:solidFill>
                          <a:schemeClr val="tx1"/>
                        </a:solidFill>
                        <a:effectLst/>
                        <a:latin typeface="+mn-lt"/>
                        <a:ea typeface="+mn-ea"/>
                        <a:cs typeface="+mn-cs"/>
                      </a:endParaRPr>
                    </a:p>
                  </a:txBody>
                  <a:tcPr/>
                </a:tc>
                <a:extLst>
                  <a:ext uri="{0D108BD9-81ED-4DB2-BD59-A6C34878D82A}">
                    <a16:rowId xmlns:a16="http://schemas.microsoft.com/office/drawing/2014/main" val="2955685792"/>
                  </a:ext>
                </a:extLst>
              </a:tr>
            </a:tbl>
          </a:graphicData>
        </a:graphic>
      </p:graphicFrame>
      <p:sp>
        <p:nvSpPr>
          <p:cNvPr id="38" name="TextBox 37"/>
          <p:cNvSpPr txBox="1"/>
          <p:nvPr/>
        </p:nvSpPr>
        <p:spPr>
          <a:xfrm>
            <a:off x="4394" y="1089468"/>
            <a:ext cx="2710962"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Technical Details</a:t>
            </a:r>
          </a:p>
        </p:txBody>
      </p:sp>
    </p:spTree>
    <p:extLst>
      <p:ext uri="{BB962C8B-B14F-4D97-AF65-F5344CB8AC3E}">
        <p14:creationId xmlns:p14="http://schemas.microsoft.com/office/powerpoint/2010/main" val="3711200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74"/>
          <p:cNvSpPr txBox="1"/>
          <p:nvPr/>
        </p:nvSpPr>
        <p:spPr>
          <a:xfrm>
            <a:off x="4394" y="1114079"/>
            <a:ext cx="1858110"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a:t>
            </a:r>
          </a:p>
        </p:txBody>
      </p:sp>
      <p:sp>
        <p:nvSpPr>
          <p:cNvPr id="16" name="TextBox 15"/>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5" name="TextBox 4"/>
          <p:cNvSpPr txBox="1"/>
          <p:nvPr/>
        </p:nvSpPr>
        <p:spPr>
          <a:xfrm>
            <a:off x="2872885" y="1391076"/>
            <a:ext cx="867510" cy="369335"/>
          </a:xfrm>
          <a:prstGeom prst="rect">
            <a:avLst/>
          </a:prstGeom>
          <a:noFill/>
        </p:spPr>
        <p:txBody>
          <a:bodyPr wrap="square" rtlCol="0">
            <a:spAutoFit/>
          </a:bodyPr>
          <a:lstStyle/>
          <a:p>
            <a:r>
              <a:rPr lang="en-US" dirty="0"/>
              <a:t>Marker</a:t>
            </a:r>
          </a:p>
        </p:txBody>
      </p:sp>
      <p:sp>
        <p:nvSpPr>
          <p:cNvPr id="6" name="TextBox 5"/>
          <p:cNvSpPr txBox="1"/>
          <p:nvPr/>
        </p:nvSpPr>
        <p:spPr>
          <a:xfrm>
            <a:off x="5942096" y="1236188"/>
            <a:ext cx="2412022" cy="369335"/>
          </a:xfrm>
          <a:prstGeom prst="rect">
            <a:avLst/>
          </a:prstGeom>
          <a:noFill/>
        </p:spPr>
        <p:txBody>
          <a:bodyPr wrap="square" rtlCol="0">
            <a:spAutoFit/>
          </a:bodyPr>
          <a:lstStyle/>
          <a:p>
            <a:r>
              <a:rPr lang="en-US" dirty="0"/>
              <a:t>Virtual Photo </a:t>
            </a:r>
            <a:r>
              <a:rPr lang="en-US" dirty="0" err="1"/>
              <a:t>Bhooth</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905" y="1898431"/>
            <a:ext cx="1432753" cy="127316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904" y="3977645"/>
            <a:ext cx="1432753" cy="610473"/>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8627" t="16129" r="17242" b="17973"/>
          <a:stretch/>
        </p:blipFill>
        <p:spPr>
          <a:xfrm>
            <a:off x="2587904" y="5138866"/>
            <a:ext cx="1432754" cy="1473984"/>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5002"/>
          <a:stretch/>
        </p:blipFill>
        <p:spPr>
          <a:xfrm>
            <a:off x="6620385" y="5253166"/>
            <a:ext cx="1055444" cy="1594855"/>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2801" t="34744" r="27740" b="34488"/>
          <a:stretch/>
        </p:blipFill>
        <p:spPr>
          <a:xfrm>
            <a:off x="6374423" y="1673366"/>
            <a:ext cx="1547368" cy="171137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6616" y="3541198"/>
            <a:ext cx="962982" cy="1711968"/>
          </a:xfrm>
          <a:prstGeom prst="rect">
            <a:avLst/>
          </a:prstGeom>
        </p:spPr>
      </p:pic>
    </p:spTree>
    <p:extLst>
      <p:ext uri="{BB962C8B-B14F-4D97-AF65-F5344CB8AC3E}">
        <p14:creationId xmlns:p14="http://schemas.microsoft.com/office/powerpoint/2010/main" val="254100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11" name="TextBox 10"/>
          <p:cNvSpPr txBox="1"/>
          <p:nvPr/>
        </p:nvSpPr>
        <p:spPr>
          <a:xfrm>
            <a:off x="4395" y="1005254"/>
            <a:ext cx="208817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Instructions</a:t>
            </a:r>
          </a:p>
        </p:txBody>
      </p:sp>
      <p:graphicFrame>
        <p:nvGraphicFramePr>
          <p:cNvPr id="18" name="Table 17"/>
          <p:cNvGraphicFramePr>
            <a:graphicFrameLocks noGrp="1"/>
          </p:cNvGraphicFramePr>
          <p:nvPr>
            <p:extLst>
              <p:ext uri="{D42A27DB-BD31-4B8C-83A1-F6EECF244321}">
                <p14:modId xmlns:p14="http://schemas.microsoft.com/office/powerpoint/2010/main" val="1035159278"/>
              </p:ext>
            </p:extLst>
          </p:nvPr>
        </p:nvGraphicFramePr>
        <p:xfrm>
          <a:off x="143197" y="1702298"/>
          <a:ext cx="4085903" cy="2743200"/>
        </p:xfrm>
        <a:graphic>
          <a:graphicData uri="http://schemas.openxmlformats.org/drawingml/2006/table">
            <a:tbl>
              <a:tblPr firstRow="1" bandRow="1">
                <a:tableStyleId>{2D5ABB26-0587-4C30-8999-92F81FD0307C}</a:tableStyleId>
              </a:tblPr>
              <a:tblGrid>
                <a:gridCol w="4085903">
                  <a:extLst>
                    <a:ext uri="{9D8B030D-6E8A-4147-A177-3AD203B41FA5}">
                      <a16:colId xmlns:a16="http://schemas.microsoft.com/office/drawing/2014/main" val="1061092888"/>
                    </a:ext>
                  </a:extLst>
                </a:gridCol>
              </a:tblGrid>
              <a:tr h="6964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2" action="ppaction://hlinkfile"/>
                        </a:rPr>
                        <a:t>Click here </a:t>
                      </a:r>
                      <a:r>
                        <a:rPr lang="en-US" dirty="0"/>
                        <a:t>to download the .</a:t>
                      </a:r>
                      <a:r>
                        <a:rPr lang="en-US" dirty="0" err="1"/>
                        <a:t>apk</a:t>
                      </a:r>
                      <a:r>
                        <a:rPr lang="en-US" dirty="0"/>
                        <a:t> file on</a:t>
                      </a:r>
                      <a:r>
                        <a:rPr lang="en-US" baseline="0" dirty="0"/>
                        <a:t> an Android phone (Marshmallow or previous versions)</a:t>
                      </a:r>
                      <a:endParaRPr lang="en-US" dirty="0"/>
                    </a:p>
                  </a:txBody>
                  <a:tcPr/>
                </a:tc>
                <a:extLst>
                  <a:ext uri="{0D108BD9-81ED-4DB2-BD59-A6C34878D82A}">
                    <a16:rowId xmlns:a16="http://schemas.microsoft.com/office/drawing/2014/main" val="1384043515"/>
                  </a:ext>
                </a:extLst>
              </a:tr>
              <a:tr h="696425">
                <a:tc>
                  <a:txBody>
                    <a:bodyPr/>
                    <a:lstStyle/>
                    <a:p>
                      <a:r>
                        <a:rPr lang="en-US" dirty="0"/>
                        <a:t>For the working of the prototype, the phone</a:t>
                      </a:r>
                      <a:r>
                        <a:rPr lang="en-US" baseline="0" dirty="0"/>
                        <a:t> </a:t>
                      </a:r>
                      <a:r>
                        <a:rPr lang="en-US" b="1" baseline="0" dirty="0"/>
                        <a:t>need not be </a:t>
                      </a:r>
                      <a:r>
                        <a:rPr lang="en-US" baseline="0" dirty="0"/>
                        <a:t>connected to the internet</a:t>
                      </a:r>
                      <a:endParaRPr lang="en-US" dirty="0"/>
                    </a:p>
                  </a:txBody>
                  <a:tcPr/>
                </a:tc>
                <a:extLst>
                  <a:ext uri="{0D108BD9-81ED-4DB2-BD59-A6C34878D82A}">
                    <a16:rowId xmlns:a16="http://schemas.microsoft.com/office/drawing/2014/main" val="2138274298"/>
                  </a:ext>
                </a:extLst>
              </a:tr>
              <a:tr h="905352">
                <a:tc>
                  <a:txBody>
                    <a:bodyPr/>
                    <a:lstStyle/>
                    <a:p>
                      <a:r>
                        <a:rPr lang="en-US" dirty="0"/>
                        <a:t>Allow the app to access the Camera. </a:t>
                      </a:r>
                      <a:r>
                        <a:rPr lang="en-US" baseline="0" dirty="0"/>
                        <a:t>Point the camera to the set of </a:t>
                      </a:r>
                      <a:r>
                        <a:rPr lang="en-US" b="0" baseline="0" dirty="0">
                          <a:hlinkClick r:id="rId3" action="ppaction://hlinkfile"/>
                        </a:rPr>
                        <a:t>images</a:t>
                      </a:r>
                      <a:r>
                        <a:rPr lang="en-US" b="0" baseline="0" dirty="0"/>
                        <a:t> </a:t>
                      </a:r>
                      <a:r>
                        <a:rPr lang="en-US" baseline="0" dirty="0"/>
                        <a:t>to see the working of the  app.</a:t>
                      </a:r>
                    </a:p>
                  </a:txBody>
                  <a:tcPr/>
                </a:tc>
                <a:extLst>
                  <a:ext uri="{0D108BD9-81ED-4DB2-BD59-A6C34878D82A}">
                    <a16:rowId xmlns:a16="http://schemas.microsoft.com/office/drawing/2014/main" val="2955685792"/>
                  </a:ext>
                </a:extLst>
              </a:tr>
            </a:tbl>
          </a:graphicData>
        </a:graphic>
      </p:graphicFrame>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419" y="1466919"/>
            <a:ext cx="6770604" cy="3808465"/>
          </a:xfrm>
          <a:prstGeom prst="rect">
            <a:avLst/>
          </a:prstGeom>
        </p:spPr>
      </p:pic>
    </p:spTree>
    <p:extLst>
      <p:ext uri="{BB962C8B-B14F-4D97-AF65-F5344CB8AC3E}">
        <p14:creationId xmlns:p14="http://schemas.microsoft.com/office/powerpoint/2010/main" val="280539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74"/>
          <p:cNvSpPr txBox="1"/>
          <p:nvPr/>
        </p:nvSpPr>
        <p:spPr>
          <a:xfrm>
            <a:off x="-1" y="1111709"/>
            <a:ext cx="4290647"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Unity 3D &amp; </a:t>
            </a:r>
            <a:r>
              <a:rPr lang="en-US" sz="2400" dirty="0" err="1">
                <a:solidFill>
                  <a:schemeClr val="lt1"/>
                </a:solidFill>
                <a:latin typeface="Arial Rounded MT Bold" panose="020F0704030504030204" pitchFamily="34" charset="0"/>
                <a:cs typeface="Times New Roman" panose="02020603050405020304" pitchFamily="18" charset="0"/>
              </a:rPr>
              <a:t>Vuforia</a:t>
            </a:r>
            <a:endParaRPr lang="en-US" sz="2400" dirty="0">
              <a:solidFill>
                <a:schemeClr val="lt1"/>
              </a:solidFill>
              <a:latin typeface="Arial Rounded MT Bold" panose="020F0704030504030204" pitchFamily="34" charset="0"/>
              <a:cs typeface="Times New Roman" panose="02020603050405020304" pitchFamily="18" charset="0"/>
            </a:endParaRPr>
          </a:p>
        </p:txBody>
      </p:sp>
      <p:sp>
        <p:nvSpPr>
          <p:cNvPr id="16" name="TextBox 15"/>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25" name="TextBox 24"/>
          <p:cNvSpPr txBox="1"/>
          <p:nvPr/>
        </p:nvSpPr>
        <p:spPr>
          <a:xfrm>
            <a:off x="316521" y="1779687"/>
            <a:ext cx="11069517" cy="3970318"/>
          </a:xfrm>
          <a:prstGeom prst="rect">
            <a:avLst/>
          </a:prstGeom>
          <a:noFill/>
        </p:spPr>
        <p:txBody>
          <a:bodyPr wrap="square" rtlCol="0">
            <a:spAutoFit/>
          </a:bodyPr>
          <a:lstStyle/>
          <a:p>
            <a:r>
              <a:rPr lang="en-US" dirty="0"/>
              <a:t>External Library : </a:t>
            </a:r>
            <a:r>
              <a:rPr lang="en-US" b="1" dirty="0"/>
              <a:t>Unity 3D &amp; </a:t>
            </a:r>
            <a:r>
              <a:rPr lang="en-US" b="1" dirty="0" err="1"/>
              <a:t>Vuforia</a:t>
            </a:r>
            <a:endParaRPr lang="en-US" b="1" dirty="0"/>
          </a:p>
          <a:p>
            <a:endParaRPr lang="en-US" dirty="0"/>
          </a:p>
          <a:p>
            <a:r>
              <a:rPr lang="en-US" dirty="0"/>
              <a:t>The backbone of this feature is Unity 3D application. It provides real-time entertainment in the space of Augmented Reality. </a:t>
            </a:r>
          </a:p>
          <a:p>
            <a:endParaRPr lang="en-US" dirty="0"/>
          </a:p>
          <a:p>
            <a:r>
              <a:rPr lang="en-US" dirty="0"/>
              <a:t>Both the applications are built for multiplatform integration and seamless working. </a:t>
            </a:r>
          </a:p>
          <a:p>
            <a:endParaRPr lang="en-US" dirty="0"/>
          </a:p>
          <a:p>
            <a:r>
              <a:rPr lang="en-US" dirty="0"/>
              <a:t>The possibilities in Augmented Reality are endless with this integration</a:t>
            </a:r>
          </a:p>
          <a:p>
            <a:endParaRPr lang="en-US" dirty="0"/>
          </a:p>
          <a:p>
            <a:r>
              <a:rPr lang="en-US" dirty="0"/>
              <a:t>The accuracy of markers and their identification from a far distance is crucial to the success of an Augmented Reality application. With the apt lighting, and accurate 3D rendering of the players, screen records from  virtual photo booth can seem very realistic. </a:t>
            </a:r>
          </a:p>
          <a:p>
            <a:endParaRPr lang="en-US" dirty="0"/>
          </a:p>
          <a:p>
            <a:endParaRPr lang="en-US" dirty="0"/>
          </a:p>
        </p:txBody>
      </p:sp>
    </p:spTree>
    <p:extLst>
      <p:ext uri="{BB962C8B-B14F-4D97-AF65-F5344CB8AC3E}">
        <p14:creationId xmlns:p14="http://schemas.microsoft.com/office/powerpoint/2010/main" val="840882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PHOTO BOOTH</a:t>
            </a:r>
          </a:p>
        </p:txBody>
      </p:sp>
      <p:sp>
        <p:nvSpPr>
          <p:cNvPr id="11" name="TextBox 10"/>
          <p:cNvSpPr txBox="1"/>
          <p:nvPr/>
        </p:nvSpPr>
        <p:spPr>
          <a:xfrm>
            <a:off x="4394" y="1005254"/>
            <a:ext cx="7143752"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Area Demarcation, Deployment and Scalability</a:t>
            </a:r>
          </a:p>
        </p:txBody>
      </p:sp>
      <p:pic>
        <p:nvPicPr>
          <p:cNvPr id="7" name="Picture 6"/>
          <p:cNvPicPr>
            <a:picLocks noChangeAspect="1"/>
          </p:cNvPicPr>
          <p:nvPr/>
        </p:nvPicPr>
        <p:blipFill>
          <a:blip r:embed="rId2"/>
          <a:stretch>
            <a:fillRect/>
          </a:stretch>
        </p:blipFill>
        <p:spPr>
          <a:xfrm>
            <a:off x="8335108" y="896062"/>
            <a:ext cx="3276600" cy="5505450"/>
          </a:xfrm>
          <a:prstGeom prst="rect">
            <a:avLst/>
          </a:prstGeom>
        </p:spPr>
      </p:pic>
      <p:sp>
        <p:nvSpPr>
          <p:cNvPr id="19" name="Trapezoid 18"/>
          <p:cNvSpPr/>
          <p:nvPr/>
        </p:nvSpPr>
        <p:spPr>
          <a:xfrm>
            <a:off x="10034954" y="4097216"/>
            <a:ext cx="1178169" cy="409829"/>
          </a:xfrm>
          <a:prstGeom prst="trapezoid">
            <a:avLst>
              <a:gd name="adj" fmla="val 33875"/>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p:cNvSpPr/>
          <p:nvPr/>
        </p:nvSpPr>
        <p:spPr>
          <a:xfrm>
            <a:off x="8248650" y="5393232"/>
            <a:ext cx="3449516" cy="1008280"/>
          </a:xfrm>
          <a:prstGeom prst="trapezoid">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58261" y="1600198"/>
            <a:ext cx="7851531" cy="4524315"/>
          </a:xfrm>
          <a:prstGeom prst="rect">
            <a:avLst/>
          </a:prstGeom>
          <a:noFill/>
        </p:spPr>
        <p:txBody>
          <a:bodyPr wrap="square" rtlCol="0">
            <a:spAutoFit/>
          </a:bodyPr>
          <a:lstStyle/>
          <a:p>
            <a:r>
              <a:rPr lang="en-US" dirty="0"/>
              <a:t>Once the markers are made of appropriate size and configured with the respective virtual object, we must assess the area from where the snapshots needs to be saved and the place where the virtual image would appear. </a:t>
            </a:r>
          </a:p>
          <a:p>
            <a:endParaRPr lang="en-US" dirty="0"/>
          </a:p>
          <a:p>
            <a:r>
              <a:rPr lang="en-US" dirty="0"/>
              <a:t>This is done to keep the perspective of the virtual image and the person appearing alongside.</a:t>
            </a:r>
          </a:p>
          <a:p>
            <a:endParaRPr lang="en-US" dirty="0"/>
          </a:p>
          <a:p>
            <a:r>
              <a:rPr lang="en-US" dirty="0"/>
              <a:t>We have demonstrated three scenarios</a:t>
            </a:r>
          </a:p>
          <a:p>
            <a:pPr marL="342900" indent="-342900">
              <a:buAutoNum type="arabicPeriod"/>
            </a:pPr>
            <a:r>
              <a:rPr lang="en-US" dirty="0"/>
              <a:t>With Paul </a:t>
            </a:r>
            <a:r>
              <a:rPr lang="en-US" dirty="0" err="1"/>
              <a:t>Pogba</a:t>
            </a:r>
            <a:endParaRPr lang="en-US" dirty="0"/>
          </a:p>
          <a:p>
            <a:pPr marL="342900" indent="-342900">
              <a:buAutoNum type="arabicPeriod"/>
            </a:pPr>
            <a:r>
              <a:rPr lang="en-US" dirty="0"/>
              <a:t>With the Manchester United Trident</a:t>
            </a:r>
          </a:p>
          <a:p>
            <a:pPr marL="342900" indent="-342900">
              <a:buAutoNum type="arabicPeriod"/>
            </a:pPr>
            <a:r>
              <a:rPr lang="en-US" dirty="0"/>
              <a:t>With Manchester United logos emanating from the Red Devil</a:t>
            </a:r>
          </a:p>
          <a:p>
            <a:endParaRPr lang="en-US" dirty="0"/>
          </a:p>
          <a:p>
            <a:r>
              <a:rPr lang="en-US" dirty="0"/>
              <a:t>The possibilities are endless to develop unique scenarios, especially with the rapidly developing Augmented Reality space with blurs the line between reality and imagination. We may use animated virtual objects to make the scene seen as realistic as possible.</a:t>
            </a:r>
          </a:p>
        </p:txBody>
      </p:sp>
      <p:sp>
        <p:nvSpPr>
          <p:cNvPr id="36" name="TextBox 35"/>
          <p:cNvSpPr txBox="1"/>
          <p:nvPr/>
        </p:nvSpPr>
        <p:spPr>
          <a:xfrm>
            <a:off x="9964616" y="4097216"/>
            <a:ext cx="1481881" cy="369332"/>
          </a:xfrm>
          <a:prstGeom prst="rect">
            <a:avLst/>
          </a:prstGeom>
          <a:noFill/>
        </p:spPr>
        <p:txBody>
          <a:bodyPr wrap="none" rtlCol="0">
            <a:spAutoFit/>
          </a:bodyPr>
          <a:lstStyle/>
          <a:p>
            <a:r>
              <a:rPr lang="en-US" dirty="0"/>
              <a:t>Standing Spot</a:t>
            </a:r>
          </a:p>
        </p:txBody>
      </p:sp>
      <p:sp>
        <p:nvSpPr>
          <p:cNvPr id="37" name="TextBox 36"/>
          <p:cNvSpPr txBox="1"/>
          <p:nvPr/>
        </p:nvSpPr>
        <p:spPr>
          <a:xfrm>
            <a:off x="9142157" y="5662849"/>
            <a:ext cx="1495922" cy="369332"/>
          </a:xfrm>
          <a:prstGeom prst="rect">
            <a:avLst/>
          </a:prstGeom>
          <a:noFill/>
        </p:spPr>
        <p:txBody>
          <a:bodyPr wrap="none" rtlCol="0">
            <a:spAutoFit/>
          </a:bodyPr>
          <a:lstStyle/>
          <a:p>
            <a:r>
              <a:rPr lang="en-US" dirty="0"/>
              <a:t>Shooting Spot</a:t>
            </a: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713" y="1356194"/>
            <a:ext cx="1702732" cy="2781231"/>
          </a:xfrm>
          <a:prstGeom prst="rect">
            <a:avLst/>
          </a:prstGeom>
        </p:spPr>
      </p:pic>
      <p:sp>
        <p:nvSpPr>
          <p:cNvPr id="39" name="TextBox 38"/>
          <p:cNvSpPr txBox="1"/>
          <p:nvPr/>
        </p:nvSpPr>
        <p:spPr>
          <a:xfrm>
            <a:off x="9191597" y="2086327"/>
            <a:ext cx="864917" cy="369332"/>
          </a:xfrm>
          <a:prstGeom prst="rect">
            <a:avLst/>
          </a:prstGeom>
          <a:noFill/>
        </p:spPr>
        <p:txBody>
          <a:bodyPr wrap="none" rtlCol="0">
            <a:spAutoFit/>
          </a:bodyPr>
          <a:lstStyle/>
          <a:p>
            <a:r>
              <a:rPr lang="en-US" dirty="0"/>
              <a:t>Marker</a:t>
            </a:r>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157" y="1397945"/>
            <a:ext cx="1779881" cy="2907247"/>
          </a:xfrm>
          <a:prstGeom prst="rect">
            <a:avLst/>
          </a:prstGeom>
        </p:spPr>
      </p:pic>
      <p:sp>
        <p:nvSpPr>
          <p:cNvPr id="41" name="TextBox 40"/>
          <p:cNvSpPr txBox="1"/>
          <p:nvPr/>
        </p:nvSpPr>
        <p:spPr>
          <a:xfrm>
            <a:off x="8430114" y="4179176"/>
            <a:ext cx="1439497" cy="369332"/>
          </a:xfrm>
          <a:prstGeom prst="rect">
            <a:avLst/>
          </a:prstGeom>
          <a:noFill/>
        </p:spPr>
        <p:txBody>
          <a:bodyPr wrap="none" rtlCol="0">
            <a:spAutoFit/>
          </a:bodyPr>
          <a:lstStyle/>
          <a:p>
            <a:r>
              <a:rPr lang="en-US" dirty="0"/>
              <a:t>Virtual Image</a:t>
            </a:r>
          </a:p>
        </p:txBody>
      </p:sp>
    </p:spTree>
    <p:extLst>
      <p:ext uri="{BB962C8B-B14F-4D97-AF65-F5344CB8AC3E}">
        <p14:creationId xmlns:p14="http://schemas.microsoft.com/office/powerpoint/2010/main" val="264184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76" y="1060523"/>
            <a:ext cx="9777449" cy="5499817"/>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175848" y="6278212"/>
            <a:ext cx="2171699" cy="458929"/>
          </a:xfrm>
          <a:prstGeom prst="rect">
            <a:avLst/>
          </a:prstGeom>
          <a:solidFill>
            <a:srgbClr val="C00000"/>
          </a:solidFill>
          <a:ln w="76200">
            <a:solidFill>
              <a:srgbClr val="FFC000"/>
            </a:solidFill>
          </a:ln>
        </p:spPr>
        <p:txBody>
          <a:bodyPr vert="horz"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The Proposal</a:t>
            </a:r>
          </a:p>
        </p:txBody>
      </p:sp>
    </p:spTree>
    <p:extLst>
      <p:ext uri="{BB962C8B-B14F-4D97-AF65-F5344CB8AC3E}">
        <p14:creationId xmlns:p14="http://schemas.microsoft.com/office/powerpoint/2010/main" val="409708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57" y="1013863"/>
            <a:ext cx="9571183" cy="5383790"/>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175848" y="6278212"/>
            <a:ext cx="2171699" cy="458929"/>
          </a:xfrm>
          <a:prstGeom prst="rect">
            <a:avLst/>
          </a:prstGeom>
          <a:solidFill>
            <a:srgbClr val="C00000"/>
          </a:solidFill>
          <a:ln w="76200">
            <a:solidFill>
              <a:srgbClr val="FFC000"/>
            </a:solidFill>
          </a:ln>
        </p:spPr>
        <p:txBody>
          <a:bodyPr vert="horz" wrap="square" rtlCol="0">
            <a:spAutoFit/>
          </a:bodyPr>
          <a:lstStyle>
            <a:defPPr>
              <a:defRPr lang="en-US"/>
            </a:defPPr>
            <a:lvl1pPr>
              <a:defRPr sz="2400">
                <a:solidFill>
                  <a:schemeClr val="lt1"/>
                </a:solidFill>
                <a:latin typeface="Arial Rounded MT Bold" panose="020F0704030504030204" pitchFamily="34" charset="0"/>
                <a:cs typeface="Times New Roman" panose="02020603050405020304" pitchFamily="18" charset="0"/>
              </a:defRPr>
            </a:lvl1pPr>
          </a:lstStyle>
          <a:p>
            <a:r>
              <a:rPr lang="en-US" dirty="0"/>
              <a:t>The Proposal</a:t>
            </a:r>
          </a:p>
        </p:txBody>
      </p:sp>
    </p:spTree>
    <p:extLst>
      <p:ext uri="{BB962C8B-B14F-4D97-AF65-F5344CB8AC3E}">
        <p14:creationId xmlns:p14="http://schemas.microsoft.com/office/powerpoint/2010/main" val="301377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393" y="1005254"/>
            <a:ext cx="4233499"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 and Deployment</a:t>
            </a:r>
          </a:p>
        </p:txBody>
      </p:sp>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3" name="TextBox 2"/>
          <p:cNvSpPr txBox="1"/>
          <p:nvPr/>
        </p:nvSpPr>
        <p:spPr>
          <a:xfrm>
            <a:off x="369278" y="2066192"/>
            <a:ext cx="9003322" cy="4678204"/>
          </a:xfrm>
          <a:prstGeom prst="rect">
            <a:avLst/>
          </a:prstGeom>
          <a:noFill/>
        </p:spPr>
        <p:txBody>
          <a:bodyPr wrap="square" rtlCol="0">
            <a:spAutoFit/>
          </a:bodyPr>
          <a:lstStyle/>
          <a:p>
            <a:r>
              <a:rPr lang="en-US" dirty="0"/>
              <a:t>This is a proven concept for various applications</a:t>
            </a:r>
          </a:p>
          <a:p>
            <a:endParaRPr lang="en-US" dirty="0"/>
          </a:p>
          <a:p>
            <a:r>
              <a:rPr lang="en-US" dirty="0"/>
              <a:t>It can be executed in multiple ways</a:t>
            </a:r>
          </a:p>
          <a:p>
            <a:pPr marL="342900" indent="-342900">
              <a:buAutoNum type="arabicPeriod"/>
            </a:pPr>
            <a:r>
              <a:rPr lang="en-US" dirty="0"/>
              <a:t>Identifying particular pixels and replacing with them with corresponding pixels of the Manchester United Jersey</a:t>
            </a:r>
            <a:br>
              <a:rPr lang="en-US" dirty="0"/>
            </a:br>
            <a:r>
              <a:rPr lang="en-US" sz="1400" dirty="0">
                <a:hlinkClick r:id="rId2"/>
              </a:rPr>
              <a:t>https://github.com/akash0x53/virtual-dressing-room</a:t>
            </a:r>
            <a:endParaRPr lang="en-US" dirty="0"/>
          </a:p>
          <a:p>
            <a:pPr marL="342900" indent="-342900">
              <a:buAutoNum type="arabicPeriod"/>
            </a:pPr>
            <a:r>
              <a:rPr lang="en-US" dirty="0"/>
              <a:t>Identifying the body outline of the person standing in front of the camera and overlaying the 3D object, in this case the jersey, on the user</a:t>
            </a:r>
            <a:br>
              <a:rPr lang="en-US" dirty="0"/>
            </a:br>
            <a:r>
              <a:rPr lang="en-US" sz="1400" dirty="0">
                <a:hlinkClick r:id="rId3"/>
              </a:rPr>
              <a:t>https://github.com/anthonyheckmann/KinectDressingRoom</a:t>
            </a:r>
            <a:endParaRPr lang="en-US" dirty="0"/>
          </a:p>
          <a:p>
            <a:pPr marL="342900" indent="-342900">
              <a:buAutoNum type="arabicPeriod"/>
            </a:pPr>
            <a:endParaRPr lang="en-US" dirty="0"/>
          </a:p>
          <a:p>
            <a:r>
              <a:rPr lang="en-US" dirty="0"/>
              <a:t>Both the concepts are well proven and are executable using different programming languages.  </a:t>
            </a:r>
          </a:p>
          <a:p>
            <a:endParaRPr lang="en-US" dirty="0"/>
          </a:p>
          <a:p>
            <a:r>
              <a:rPr lang="en-US" dirty="0"/>
              <a:t>Applications and services from AR tools like Unity 3D and  </a:t>
            </a:r>
            <a:r>
              <a:rPr lang="en-US" dirty="0" err="1"/>
              <a:t>CraftAR</a:t>
            </a:r>
            <a:r>
              <a:rPr lang="en-US" dirty="0"/>
              <a:t> are used to make the Virtual Jersey. A big part of the algorithm and proof of concept overlaps with the Museum Tour and Virtual Photo Booth concepts demonstrated earlier</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690991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6009544"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Fan – Player Engagement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280" y="1327637"/>
            <a:ext cx="5970955" cy="3358662"/>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9829801" y="4439250"/>
            <a:ext cx="2171699" cy="458929"/>
          </a:xfrm>
          <a:prstGeom prst="rect">
            <a:avLst/>
          </a:prstGeom>
          <a:solidFill>
            <a:srgbClr val="C00000"/>
          </a:solidFill>
          <a:ln w="76200">
            <a:solidFill>
              <a:srgbClr val="FFC000"/>
            </a:solidFill>
          </a:ln>
        </p:spPr>
        <p:txBody>
          <a:bodyPr vert="horz" wrap="square" rtlCol="0">
            <a:spAutoFit/>
          </a:bodyPr>
          <a:lstStyle>
            <a:defPPr>
              <a:defRPr lang="en-US"/>
            </a:defPPr>
            <a:lvl1pPr>
              <a:defRPr sz="2400">
                <a:solidFill>
                  <a:schemeClr val="lt1"/>
                </a:solidFill>
                <a:latin typeface="Arial Rounded MT Bold" panose="020F0704030504030204" pitchFamily="34" charset="0"/>
                <a:cs typeface="Times New Roman" panose="02020603050405020304" pitchFamily="18" charset="0"/>
              </a:defRPr>
            </a:lvl1pPr>
          </a:lstStyle>
          <a:p>
            <a:r>
              <a:rPr lang="en-US" dirty="0"/>
              <a:t>The Proposal</a:t>
            </a:r>
          </a:p>
        </p:txBody>
      </p:sp>
      <p:sp>
        <p:nvSpPr>
          <p:cNvPr id="10" name="TextBox 9"/>
          <p:cNvSpPr txBox="1"/>
          <p:nvPr/>
        </p:nvSpPr>
        <p:spPr>
          <a:xfrm>
            <a:off x="4394" y="1005254"/>
            <a:ext cx="2079383"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Deployment</a:t>
            </a:r>
          </a:p>
        </p:txBody>
      </p:sp>
      <p:sp>
        <p:nvSpPr>
          <p:cNvPr id="11" name="TextBox 10"/>
          <p:cNvSpPr txBox="1"/>
          <p:nvPr/>
        </p:nvSpPr>
        <p:spPr>
          <a:xfrm>
            <a:off x="158261" y="1600198"/>
            <a:ext cx="5161085" cy="2308324"/>
          </a:xfrm>
          <a:prstGeom prst="rect">
            <a:avLst/>
          </a:prstGeom>
          <a:noFill/>
        </p:spPr>
        <p:txBody>
          <a:bodyPr wrap="square" rtlCol="0">
            <a:spAutoFit/>
          </a:bodyPr>
          <a:lstStyle/>
          <a:p>
            <a:r>
              <a:rPr lang="en-US" dirty="0"/>
              <a:t>The proposed idea alongside, coupled with the Virtual Photo Booth and Virtual Jersey will make it a very interactive and engaging experience for the fans.</a:t>
            </a:r>
          </a:p>
          <a:p>
            <a:endParaRPr lang="en-US" dirty="0"/>
          </a:p>
          <a:p>
            <a:r>
              <a:rPr lang="en-US" dirty="0"/>
              <a:t>All the previous features can be integrated with popular social media platforms to increase fan engagement.</a:t>
            </a:r>
          </a:p>
        </p:txBody>
      </p:sp>
    </p:spTree>
    <p:extLst>
      <p:ext uri="{BB962C8B-B14F-4D97-AF65-F5344CB8AC3E}">
        <p14:creationId xmlns:p14="http://schemas.microsoft.com/office/powerpoint/2010/main" val="353844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6141429"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THE UNITED DASHBOARD</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58" y="1023756"/>
            <a:ext cx="9552086" cy="5373048"/>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175848" y="6278212"/>
            <a:ext cx="2171699" cy="458929"/>
          </a:xfrm>
          <a:prstGeom prst="rect">
            <a:avLst/>
          </a:prstGeom>
          <a:solidFill>
            <a:srgbClr val="C00000"/>
          </a:solidFill>
          <a:ln w="76200">
            <a:solidFill>
              <a:srgbClr val="FFC000"/>
            </a:solidFill>
          </a:ln>
        </p:spPr>
        <p:txBody>
          <a:bodyPr vert="horz" wrap="square" rtlCol="0">
            <a:spAutoFit/>
          </a:bodyPr>
          <a:lstStyle>
            <a:defPPr>
              <a:defRPr lang="en-US"/>
            </a:defPPr>
            <a:lvl1pPr>
              <a:defRPr sz="2400">
                <a:solidFill>
                  <a:schemeClr val="lt1"/>
                </a:solidFill>
                <a:latin typeface="Arial Rounded MT Bold" panose="020F0704030504030204" pitchFamily="34" charset="0"/>
                <a:cs typeface="Times New Roman" panose="02020603050405020304" pitchFamily="18" charset="0"/>
              </a:defRPr>
            </a:lvl1pPr>
          </a:lstStyle>
          <a:p>
            <a:r>
              <a:rPr lang="en-US" dirty="0"/>
              <a:t>The Proposal</a:t>
            </a:r>
          </a:p>
        </p:txBody>
      </p:sp>
    </p:spTree>
    <p:extLst>
      <p:ext uri="{BB962C8B-B14F-4D97-AF65-F5344CB8AC3E}">
        <p14:creationId xmlns:p14="http://schemas.microsoft.com/office/powerpoint/2010/main" val="146933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VIRTUAL JERSY</a:t>
            </a:r>
          </a:p>
        </p:txBody>
      </p:sp>
      <p:sp>
        <p:nvSpPr>
          <p:cNvPr id="10" name="TextBox 9"/>
          <p:cNvSpPr txBox="1"/>
          <p:nvPr/>
        </p:nvSpPr>
        <p:spPr>
          <a:xfrm>
            <a:off x="4394" y="237391"/>
            <a:ext cx="5736983"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Dashboard</a:t>
            </a:r>
          </a:p>
        </p:txBody>
      </p:sp>
      <p:sp>
        <p:nvSpPr>
          <p:cNvPr id="11" name="TextBox 10"/>
          <p:cNvSpPr txBox="1"/>
          <p:nvPr/>
        </p:nvSpPr>
        <p:spPr>
          <a:xfrm>
            <a:off x="4394" y="1005254"/>
            <a:ext cx="4312629"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Deployment and Scalability</a:t>
            </a:r>
          </a:p>
        </p:txBody>
      </p:sp>
      <p:sp>
        <p:nvSpPr>
          <p:cNvPr id="4" name="TextBox 3"/>
          <p:cNvSpPr txBox="1"/>
          <p:nvPr/>
        </p:nvSpPr>
        <p:spPr>
          <a:xfrm>
            <a:off x="192292" y="1685165"/>
            <a:ext cx="6428316" cy="4955203"/>
          </a:xfrm>
          <a:prstGeom prst="rect">
            <a:avLst/>
          </a:prstGeom>
          <a:noFill/>
        </p:spPr>
        <p:txBody>
          <a:bodyPr wrap="square" rtlCol="0">
            <a:spAutoFit/>
          </a:bodyPr>
          <a:lstStyle/>
          <a:p>
            <a:r>
              <a:rPr lang="en-US" dirty="0"/>
              <a:t>To demonstrate the app, we have made an admin panel linked to the local server.</a:t>
            </a:r>
          </a:p>
          <a:p>
            <a:endParaRPr lang="en-US" dirty="0"/>
          </a:p>
          <a:p>
            <a:r>
              <a:rPr lang="en-US" dirty="0"/>
              <a:t>Once the fields are submitted, the corresponding fields in the application are updated in real-time.</a:t>
            </a:r>
          </a:p>
          <a:p>
            <a:endParaRPr lang="en-US" dirty="0"/>
          </a:p>
          <a:p>
            <a:r>
              <a:rPr lang="en-US" dirty="0"/>
              <a:t>As the IP address of the network where the prototype may be tested is unknown, we have made a web page where the concept can be verified.</a:t>
            </a:r>
          </a:p>
          <a:p>
            <a:endParaRPr lang="en-US" dirty="0"/>
          </a:p>
          <a:p>
            <a:r>
              <a:rPr lang="en-US" dirty="0"/>
              <a:t>We can reconfigure the app with the static IP you provide us at the time of evaluation or deployment. Alternatively, please use the link here to verify the working of the concept. Other media will be pushed to the app using the same concept.</a:t>
            </a:r>
            <a:br>
              <a:rPr lang="en-US" dirty="0"/>
            </a:br>
            <a:r>
              <a:rPr lang="en-US" sz="1400" dirty="0">
                <a:hlinkClick r:id="rId2"/>
              </a:rPr>
              <a:t>http://www.goteso.com/test/vj/image-recognition/</a:t>
            </a:r>
            <a:endParaRPr lang="en-US" sz="1400" dirty="0"/>
          </a:p>
          <a:p>
            <a:endParaRPr lang="en-US" sz="1400" dirty="0"/>
          </a:p>
          <a:p>
            <a:r>
              <a:rPr lang="en-US" dirty="0"/>
              <a:t>Wireframe of the Dashboard is shown </a:t>
            </a:r>
            <a:r>
              <a:rPr lang="en-US" dirty="0">
                <a:hlinkClick r:id="rId3" action="ppaction://hlinkpres?slideindex=1&amp;slidetitle="/>
              </a:rPr>
              <a:t>here </a:t>
            </a:r>
            <a:endParaRPr lang="en-US" dirty="0"/>
          </a:p>
          <a:p>
            <a:endParaRPr lang="en-US" dirty="0"/>
          </a:p>
        </p:txBody>
      </p:sp>
      <p:pic>
        <p:nvPicPr>
          <p:cNvPr id="5" name="Picture 4"/>
          <p:cNvPicPr>
            <a:picLocks noChangeAspect="1"/>
          </p:cNvPicPr>
          <p:nvPr/>
        </p:nvPicPr>
        <p:blipFill rotWithShape="1">
          <a:blip r:embed="rId4"/>
          <a:srcRect l="-366" t="3426" r="75167" b="56346"/>
          <a:stretch/>
        </p:blipFill>
        <p:spPr>
          <a:xfrm>
            <a:off x="6778871" y="560555"/>
            <a:ext cx="2976196" cy="26844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6778871" y="811637"/>
            <a:ext cx="2993780" cy="1936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208" y="560556"/>
            <a:ext cx="1516283" cy="26844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cxnSp>
        <p:nvCxnSpPr>
          <p:cNvPr id="9" name="Straight Arrow Connector 8"/>
          <p:cNvCxnSpPr>
            <a:stCxn id="5" idx="3"/>
            <a:endCxn id="6" idx="1"/>
          </p:cNvCxnSpPr>
          <p:nvPr/>
        </p:nvCxnSpPr>
        <p:spPr>
          <a:xfrm>
            <a:off x="9755067" y="1902770"/>
            <a:ext cx="52314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a:srcRect l="-285" t="4466" r="68085" b="48081"/>
          <a:stretch/>
        </p:blipFill>
        <p:spPr>
          <a:xfrm>
            <a:off x="6796454" y="3692769"/>
            <a:ext cx="2958613" cy="266406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209" y="3692769"/>
            <a:ext cx="1516282" cy="264876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cxnSp>
        <p:nvCxnSpPr>
          <p:cNvPr id="29" name="Straight Arrow Connector 28"/>
          <p:cNvCxnSpPr/>
          <p:nvPr/>
        </p:nvCxnSpPr>
        <p:spPr>
          <a:xfrm>
            <a:off x="9772651" y="5024803"/>
            <a:ext cx="523141"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761287" y="3846502"/>
            <a:ext cx="2993780" cy="1936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6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385" y="2927783"/>
            <a:ext cx="8443937" cy="369332"/>
          </a:xfrm>
          <a:prstGeom prst="rect">
            <a:avLst/>
          </a:prstGeom>
        </p:spPr>
        <p:txBody>
          <a:bodyPr wrap="square">
            <a:spAutoFit/>
          </a:bodyPr>
          <a:lstStyle/>
          <a:p>
            <a:r>
              <a:rPr lang="en-US" dirty="0">
                <a:hlinkClick r:id="rId3"/>
              </a:rPr>
              <a:t>https://github.com/khushalsukhadia/RedDevils1999-Museum-Tour-AR-Application</a:t>
            </a:r>
            <a:endParaRPr lang="en-US" dirty="0"/>
          </a:p>
        </p:txBody>
      </p:sp>
      <p:sp>
        <p:nvSpPr>
          <p:cNvPr id="8" name="TextBox 7"/>
          <p:cNvSpPr txBox="1"/>
          <p:nvPr/>
        </p:nvSpPr>
        <p:spPr>
          <a:xfrm>
            <a:off x="4394" y="1005254"/>
            <a:ext cx="4585191" cy="461665"/>
          </a:xfrm>
          <a:prstGeom prst="rect">
            <a:avLst/>
          </a:prstGeom>
          <a:solidFill>
            <a:srgbClr val="C00000"/>
          </a:solidFill>
        </p:spPr>
        <p:txBody>
          <a:bodyPr wrap="square" rtlCol="0">
            <a:spAutoFit/>
          </a:bodyPr>
          <a:lstStyle/>
          <a:p>
            <a:r>
              <a:rPr lang="en-US" sz="2400" dirty="0" err="1">
                <a:solidFill>
                  <a:schemeClr val="lt1"/>
                </a:solidFill>
                <a:latin typeface="Arial Rounded MT Bold" panose="020F0704030504030204" pitchFamily="34" charset="0"/>
                <a:cs typeface="Times New Roman" panose="02020603050405020304" pitchFamily="18" charset="0"/>
              </a:rPr>
              <a:t>Github</a:t>
            </a:r>
            <a:r>
              <a:rPr lang="en-US" sz="2400" dirty="0">
                <a:solidFill>
                  <a:schemeClr val="lt1"/>
                </a:solidFill>
                <a:latin typeface="Arial Rounded MT Bold" panose="020F0704030504030204" pitchFamily="34" charset="0"/>
                <a:cs typeface="Times New Roman" panose="02020603050405020304" pitchFamily="18" charset="0"/>
              </a:rPr>
              <a:t> Link to RedDevils1999 </a:t>
            </a:r>
          </a:p>
        </p:txBody>
      </p:sp>
      <p:sp>
        <p:nvSpPr>
          <p:cNvPr id="3" name="TextBox 2"/>
          <p:cNvSpPr txBox="1"/>
          <p:nvPr/>
        </p:nvSpPr>
        <p:spPr>
          <a:xfrm>
            <a:off x="1846385" y="3297115"/>
            <a:ext cx="5433732" cy="369332"/>
          </a:xfrm>
          <a:prstGeom prst="rect">
            <a:avLst/>
          </a:prstGeom>
          <a:noFill/>
        </p:spPr>
        <p:txBody>
          <a:bodyPr wrap="none" rtlCol="0">
            <a:spAutoFit/>
          </a:bodyPr>
          <a:lstStyle/>
          <a:p>
            <a:r>
              <a:rPr lang="en-US" dirty="0"/>
              <a:t>Museum Tour APK File – APK Folder &gt; new-</a:t>
            </a:r>
            <a:r>
              <a:rPr lang="en-US" dirty="0" err="1"/>
              <a:t>museum.apk</a:t>
            </a:r>
            <a:endParaRPr lang="en-US" dirty="0"/>
          </a:p>
        </p:txBody>
      </p:sp>
      <p:sp>
        <p:nvSpPr>
          <p:cNvPr id="5" name="TextBox 4"/>
          <p:cNvSpPr txBox="1"/>
          <p:nvPr/>
        </p:nvSpPr>
        <p:spPr>
          <a:xfrm>
            <a:off x="1846385" y="4035779"/>
            <a:ext cx="5711435" cy="369332"/>
          </a:xfrm>
          <a:prstGeom prst="rect">
            <a:avLst/>
          </a:prstGeom>
          <a:noFill/>
        </p:spPr>
        <p:txBody>
          <a:bodyPr wrap="none" rtlCol="0">
            <a:spAutoFit/>
          </a:bodyPr>
          <a:lstStyle/>
          <a:p>
            <a:r>
              <a:rPr lang="en-US" dirty="0"/>
              <a:t>Virtual Photo Booth APK File – APK Folder &gt; </a:t>
            </a:r>
            <a:r>
              <a:rPr lang="en-US" dirty="0" err="1"/>
              <a:t>ManutdAR.apk</a:t>
            </a:r>
            <a:endParaRPr lang="en-US" dirty="0"/>
          </a:p>
        </p:txBody>
      </p:sp>
      <p:sp>
        <p:nvSpPr>
          <p:cNvPr id="7" name="TextBox 6"/>
          <p:cNvSpPr txBox="1"/>
          <p:nvPr/>
        </p:nvSpPr>
        <p:spPr>
          <a:xfrm>
            <a:off x="1846385" y="3666447"/>
            <a:ext cx="5243743" cy="369332"/>
          </a:xfrm>
          <a:prstGeom prst="rect">
            <a:avLst/>
          </a:prstGeom>
          <a:noFill/>
        </p:spPr>
        <p:txBody>
          <a:bodyPr wrap="none" rtlCol="0">
            <a:spAutoFit/>
          </a:bodyPr>
          <a:lstStyle/>
          <a:p>
            <a:r>
              <a:rPr lang="en-US" dirty="0"/>
              <a:t>Museum Tour Trophy Images Folder - Trophy Images </a:t>
            </a:r>
          </a:p>
        </p:txBody>
      </p:sp>
      <p:sp>
        <p:nvSpPr>
          <p:cNvPr id="9" name="TextBox 8"/>
          <p:cNvSpPr txBox="1"/>
          <p:nvPr/>
        </p:nvSpPr>
        <p:spPr>
          <a:xfrm>
            <a:off x="1846385" y="4405111"/>
            <a:ext cx="6472028" cy="369332"/>
          </a:xfrm>
          <a:prstGeom prst="rect">
            <a:avLst/>
          </a:prstGeom>
          <a:noFill/>
        </p:spPr>
        <p:txBody>
          <a:bodyPr wrap="none" rtlCol="0">
            <a:spAutoFit/>
          </a:bodyPr>
          <a:lstStyle/>
          <a:p>
            <a:r>
              <a:rPr lang="en-US" dirty="0"/>
              <a:t>Virtual Photo Booth Marker Images - Virtual Photo Booth - Markers</a:t>
            </a:r>
          </a:p>
        </p:txBody>
      </p:sp>
      <p:sp>
        <p:nvSpPr>
          <p:cNvPr id="10" name="TextBox 9"/>
          <p:cNvSpPr txBox="1"/>
          <p:nvPr/>
        </p:nvSpPr>
        <p:spPr>
          <a:xfrm>
            <a:off x="1846385" y="5058673"/>
            <a:ext cx="5630003" cy="369332"/>
          </a:xfrm>
          <a:prstGeom prst="rect">
            <a:avLst/>
          </a:prstGeom>
          <a:noFill/>
        </p:spPr>
        <p:txBody>
          <a:bodyPr wrap="none" rtlCol="0">
            <a:spAutoFit/>
          </a:bodyPr>
          <a:lstStyle/>
          <a:p>
            <a:r>
              <a:rPr lang="en-US" dirty="0"/>
              <a:t>YouTube Link to the video - </a:t>
            </a:r>
            <a:r>
              <a:rPr lang="en-US" dirty="0">
                <a:hlinkClick r:id="rId4"/>
              </a:rPr>
              <a:t>https://youtu.be/EtW-PrJPrwg</a:t>
            </a:r>
            <a:endParaRPr lang="en-US" dirty="0"/>
          </a:p>
        </p:txBody>
      </p:sp>
    </p:spTree>
    <p:extLst>
      <p:ext uri="{BB962C8B-B14F-4D97-AF65-F5344CB8AC3E}">
        <p14:creationId xmlns:p14="http://schemas.microsoft.com/office/powerpoint/2010/main" val="4162303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Khushal\Desktop\FIN000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44" r="3690"/>
          <a:stretch/>
        </p:blipFill>
        <p:spPr bwMode="auto">
          <a:xfrm>
            <a:off x="4761398" y="1381759"/>
            <a:ext cx="2518913" cy="40742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Khushal\Desktop\iphone-77-plus-40-b1ac.png">
            <a:extLst>
              <a:ext uri="{FF2B5EF4-FFF2-40B4-BE49-F238E27FC236}">
                <a16:creationId xmlns:a16="http://schemas.microsoft.com/office/drawing/2014/main" id="{CF1AAA1D-11FB-4597-AD1E-CFA76E661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640" r="24800"/>
          <a:stretch/>
        </p:blipFill>
        <p:spPr bwMode="auto">
          <a:xfrm>
            <a:off x="4683760" y="924560"/>
            <a:ext cx="2667000" cy="4876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5116112" y="4118263"/>
            <a:ext cx="1802296" cy="461665"/>
          </a:xfrm>
          <a:prstGeom prst="rect">
            <a:avLst/>
          </a:prstGeom>
          <a:noFill/>
          <a:effectLst>
            <a:glow rad="228600">
              <a:schemeClr val="accent3">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2400" b="1" dirty="0">
                <a:solidFill>
                  <a:srgbClr val="BB0A26"/>
                </a:solidFill>
                <a:latin typeface="Arial Rounded MT Bold" panose="020F0704030504030204" pitchFamily="34" charset="0"/>
              </a:rPr>
              <a:t>G </a:t>
            </a:r>
            <a:r>
              <a:rPr lang="en-US" sz="2400" b="1" dirty="0" err="1">
                <a:solidFill>
                  <a:srgbClr val="BB0A26"/>
                </a:solidFill>
                <a:latin typeface="Arial Rounded MT Bold" panose="020F0704030504030204" pitchFamily="34" charset="0"/>
              </a:rPr>
              <a:t>G</a:t>
            </a:r>
            <a:r>
              <a:rPr lang="en-US" sz="2400" b="1" dirty="0">
                <a:solidFill>
                  <a:srgbClr val="BB0A26"/>
                </a:solidFill>
                <a:latin typeface="Arial Rounded MT Bold" panose="020F0704030504030204" pitchFamily="34" charset="0"/>
              </a:rPr>
              <a:t> M U !!!</a:t>
            </a:r>
          </a:p>
        </p:txBody>
      </p:sp>
      <p:sp>
        <p:nvSpPr>
          <p:cNvPr id="33" name="Oval 32"/>
          <p:cNvSpPr/>
          <p:nvPr/>
        </p:nvSpPr>
        <p:spPr>
          <a:xfrm>
            <a:off x="5826760" y="5344160"/>
            <a:ext cx="381000" cy="381000"/>
          </a:xfrm>
          <a:prstGeom prst="ellipse">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p:cNvSpPr txBox="1"/>
          <p:nvPr/>
        </p:nvSpPr>
        <p:spPr>
          <a:xfrm>
            <a:off x="5926114" y="5039360"/>
            <a:ext cx="1348446" cy="215444"/>
          </a:xfrm>
          <a:prstGeom prst="rect">
            <a:avLst/>
          </a:prstGeom>
          <a:noFill/>
        </p:spPr>
        <p:txBody>
          <a:bodyPr wrap="none" rtlCol="0">
            <a:spAutoFit/>
          </a:bodyPr>
          <a:lstStyle/>
          <a:p>
            <a:r>
              <a:rPr lang="en-US" sz="800" dirty="0"/>
              <a:t>©  Manchester United FC</a:t>
            </a:r>
          </a:p>
        </p:txBody>
      </p:sp>
    </p:spTree>
    <p:extLst>
      <p:ext uri="{BB962C8B-B14F-4D97-AF65-F5344CB8AC3E}">
        <p14:creationId xmlns:p14="http://schemas.microsoft.com/office/powerpoint/2010/main" val="4142976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57" y="1024604"/>
            <a:ext cx="9552087" cy="5373049"/>
          </a:xfrm>
          <a:prstGeom prst="rect">
            <a:avLst/>
          </a:prstGeom>
          <a:solidFill>
            <a:srgbClr val="000000">
              <a:shade val="95000"/>
            </a:srgbClr>
          </a:solidFill>
          <a:ln w="38100" cap="sq">
            <a:solidFill>
              <a:srgbClr val="C00000"/>
            </a:solidFill>
            <a:miter lim="800000"/>
          </a:ln>
          <a:effectLst>
            <a:outerShdw blurRad="254000" dist="190500" dir="2700000" sy="90000" algn="bl" rotWithShape="0">
              <a:srgbClr val="000000">
                <a:alpha val="40000"/>
              </a:srgbClr>
            </a:outerShdw>
          </a:effectLst>
        </p:spPr>
      </p:pic>
      <p:sp>
        <p:nvSpPr>
          <p:cNvPr id="9" name="TextBox 8"/>
          <p:cNvSpPr txBox="1"/>
          <p:nvPr/>
        </p:nvSpPr>
        <p:spPr>
          <a:xfrm>
            <a:off x="175848" y="6278212"/>
            <a:ext cx="2171699" cy="458929"/>
          </a:xfrm>
          <a:prstGeom prst="rect">
            <a:avLst/>
          </a:prstGeom>
          <a:solidFill>
            <a:srgbClr val="C00000"/>
          </a:solidFill>
          <a:ln w="76200">
            <a:solidFill>
              <a:srgbClr val="FFC000"/>
            </a:solidFill>
          </a:ln>
        </p:spPr>
        <p:txBody>
          <a:bodyPr vert="horz" wrap="square" rtlCol="0">
            <a:spAutoFit/>
          </a:bodyPr>
          <a:lstStyle>
            <a:defPPr>
              <a:defRPr lang="en-US"/>
            </a:defPPr>
            <a:lvl1pPr>
              <a:defRPr sz="2400">
                <a:solidFill>
                  <a:schemeClr val="lt1"/>
                </a:solidFill>
                <a:latin typeface="Arial Rounded MT Bold" panose="020F0704030504030204" pitchFamily="34" charset="0"/>
                <a:cs typeface="Times New Roman" panose="02020603050405020304" pitchFamily="18" charset="0"/>
              </a:defRPr>
            </a:lvl1pPr>
          </a:lstStyle>
          <a:p>
            <a:r>
              <a:rPr lang="en-US" dirty="0"/>
              <a:t>The Proposal</a:t>
            </a:r>
          </a:p>
        </p:txBody>
      </p:sp>
    </p:spTree>
    <p:extLst>
      <p:ext uri="{BB962C8B-B14F-4D97-AF65-F5344CB8AC3E}">
        <p14:creationId xmlns:p14="http://schemas.microsoft.com/office/powerpoint/2010/main" val="169513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94" y="1005254"/>
            <a:ext cx="1688123"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 </a:t>
            </a:r>
          </a:p>
        </p:txBody>
      </p:sp>
      <p:sp>
        <p:nvSpPr>
          <p:cNvPr id="9" name="TextBox 8"/>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sp>
        <p:nvSpPr>
          <p:cNvPr id="2" name="TextBox 1"/>
          <p:cNvSpPr txBox="1"/>
          <p:nvPr/>
        </p:nvSpPr>
        <p:spPr>
          <a:xfrm>
            <a:off x="273531" y="1736584"/>
            <a:ext cx="7929692" cy="646331"/>
          </a:xfrm>
          <a:prstGeom prst="rect">
            <a:avLst/>
          </a:prstGeom>
          <a:noFill/>
        </p:spPr>
        <p:txBody>
          <a:bodyPr wrap="square" rtlCol="0">
            <a:spAutoFit/>
          </a:bodyPr>
          <a:lstStyle/>
          <a:p>
            <a:r>
              <a:rPr lang="en-US" dirty="0"/>
              <a:t>To demonstrate the working of the idea, we have made a prototype application. </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346" y="1005254"/>
            <a:ext cx="2716823" cy="4829908"/>
          </a:xfrm>
          <a:prstGeom prst="rect">
            <a:avLst/>
          </a:prstGeom>
        </p:spPr>
      </p:pic>
      <p:sp>
        <p:nvSpPr>
          <p:cNvPr id="4" name="TextBox 3"/>
          <p:cNvSpPr txBox="1"/>
          <p:nvPr/>
        </p:nvSpPr>
        <p:spPr>
          <a:xfrm>
            <a:off x="273531" y="2382914"/>
            <a:ext cx="7929692" cy="1477328"/>
          </a:xfrm>
          <a:prstGeom prst="rect">
            <a:avLst/>
          </a:prstGeom>
          <a:noFill/>
        </p:spPr>
        <p:txBody>
          <a:bodyPr wrap="square" rtlCol="0">
            <a:spAutoFit/>
          </a:bodyPr>
          <a:lstStyle/>
          <a:p>
            <a:r>
              <a:rPr lang="en-US" dirty="0"/>
              <a:t>We have taken five trophies of varied complexities and assigned it to various trophies won by Manchester United over the years. We are trying to mimic the trophy room scenario at Old Trafford. The trophies are scanned using the app and are recognized. Information like match statistics and videos can be played for each of the trophies. </a:t>
            </a:r>
          </a:p>
        </p:txBody>
      </p:sp>
      <p:sp>
        <p:nvSpPr>
          <p:cNvPr id="5" name="TextBox 4"/>
          <p:cNvSpPr txBox="1"/>
          <p:nvPr/>
        </p:nvSpPr>
        <p:spPr>
          <a:xfrm>
            <a:off x="3156234" y="4950069"/>
            <a:ext cx="2954720" cy="646331"/>
          </a:xfrm>
          <a:prstGeom prst="rect">
            <a:avLst/>
          </a:prstGeom>
          <a:noFill/>
        </p:spPr>
        <p:txBody>
          <a:bodyPr wrap="none" rtlCol="0">
            <a:spAutoFit/>
          </a:bodyPr>
          <a:lstStyle/>
          <a:p>
            <a:r>
              <a:rPr lang="en-US" dirty="0">
                <a:hlinkClick r:id="rId3"/>
              </a:rPr>
              <a:t>Click here </a:t>
            </a:r>
            <a:r>
              <a:rPr lang="en-US" dirty="0"/>
              <a:t>to watch the video </a:t>
            </a:r>
          </a:p>
          <a:p>
            <a:endParaRPr lang="en-US" dirty="0"/>
          </a:p>
        </p:txBody>
      </p:sp>
    </p:spTree>
    <p:extLst>
      <p:ext uri="{BB962C8B-B14F-4D97-AF65-F5344CB8AC3E}">
        <p14:creationId xmlns:p14="http://schemas.microsoft.com/office/powerpoint/2010/main" val="70196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95" y="1005254"/>
            <a:ext cx="208817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Instructions</a:t>
            </a:r>
          </a:p>
        </p:txBody>
      </p:sp>
      <p:sp>
        <p:nvSpPr>
          <p:cNvPr id="9" name="TextBox 8"/>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77" t="4744" r="3510" b="31025"/>
          <a:stretch/>
        </p:blipFill>
        <p:spPr>
          <a:xfrm>
            <a:off x="4010436" y="214014"/>
            <a:ext cx="8023303" cy="2986386"/>
          </a:xfrm>
          <a:prstGeom prst="rect">
            <a:avLst/>
          </a:prstGeom>
        </p:spPr>
      </p:pic>
      <p:grpSp>
        <p:nvGrpSpPr>
          <p:cNvPr id="12" name="Group 7">
            <a:extLst>
              <a:ext uri="{FF2B5EF4-FFF2-40B4-BE49-F238E27FC236}">
                <a16:creationId xmlns:a16="http://schemas.microsoft.com/office/drawing/2014/main" id="{0C331472-3C6F-42CF-8F11-9AAE60D8466B}"/>
              </a:ext>
            </a:extLst>
          </p:cNvPr>
          <p:cNvGrpSpPr/>
          <p:nvPr/>
        </p:nvGrpSpPr>
        <p:grpSpPr>
          <a:xfrm>
            <a:off x="4028020" y="551763"/>
            <a:ext cx="1300118" cy="2560713"/>
            <a:chOff x="240643" y="577334"/>
            <a:chExt cx="3118104" cy="6167136"/>
          </a:xfrm>
        </p:grpSpPr>
        <p:pic>
          <p:nvPicPr>
            <p:cNvPr id="13" name="Picture 2" descr="C:\Users\Khushal\Desktop\iphone-77-plus-40-b1ac.png">
              <a:extLst>
                <a:ext uri="{FF2B5EF4-FFF2-40B4-BE49-F238E27FC236}">
                  <a16:creationId xmlns:a16="http://schemas.microsoft.com/office/drawing/2014/main" id="{D11E8F6B-68F6-4708-BD36-A233D2A2D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40" r="24800"/>
            <a:stretch/>
          </p:blipFill>
          <p:spPr bwMode="auto">
            <a:xfrm>
              <a:off x="240643" y="577334"/>
              <a:ext cx="3118104" cy="616713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5A0123AB-FAF5-4724-A060-357C66AF8DD2}"/>
                </a:ext>
              </a:extLst>
            </p:cNvPr>
            <p:cNvSpPr/>
            <p:nvPr/>
          </p:nvSpPr>
          <p:spPr>
            <a:xfrm>
              <a:off x="1549999" y="6126042"/>
              <a:ext cx="495300" cy="489724"/>
            </a:xfrm>
            <a:prstGeom prst="ellipse">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 name="Elbow Connector 4"/>
          <p:cNvCxnSpPr>
            <a:endCxn id="17" idx="1"/>
          </p:cNvCxnSpPr>
          <p:nvPr/>
        </p:nvCxnSpPr>
        <p:spPr>
          <a:xfrm rot="16200000" flipH="1">
            <a:off x="3650526" y="3165629"/>
            <a:ext cx="1799513" cy="585624"/>
          </a:xfrm>
          <a:prstGeom prst="bentConnector2">
            <a:avLst/>
          </a:prstGeom>
          <a:ln w="5715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43094" y="3758033"/>
            <a:ext cx="2048608" cy="1200329"/>
          </a:xfrm>
          <a:prstGeom prst="rect">
            <a:avLst/>
          </a:prstGeom>
          <a:noFill/>
          <a:ln>
            <a:solidFill>
              <a:srgbClr val="C00000"/>
            </a:solidFill>
          </a:ln>
        </p:spPr>
        <p:txBody>
          <a:bodyPr wrap="square" rtlCol="0">
            <a:spAutoFit/>
          </a:bodyPr>
          <a:lstStyle/>
          <a:p>
            <a:r>
              <a:rPr lang="en-US" dirty="0"/>
              <a:t>Upon recognizing the object, the corresponding trophy opens up</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141" y="3450225"/>
            <a:ext cx="1656459" cy="2944816"/>
          </a:xfrm>
          <a:prstGeom prst="rect">
            <a:avLst/>
          </a:prstGeom>
          <a:ln w="76200" cap="sq">
            <a:solidFill>
              <a:srgbClr val="FFC000"/>
            </a:solidFill>
            <a:miter lim="800000"/>
          </a:ln>
          <a:effectLst>
            <a:outerShdw blurRad="57150" dist="50800" dir="2700000" algn="tl" rotWithShape="0">
              <a:srgbClr val="000000">
                <a:alpha val="40000"/>
              </a:srgbClr>
            </a:outerShdw>
          </a:effectLst>
        </p:spPr>
      </p:pic>
      <p:cxnSp>
        <p:nvCxnSpPr>
          <p:cNvPr id="23" name="Elbow Connector 22"/>
          <p:cNvCxnSpPr>
            <a:stCxn id="17" idx="3"/>
          </p:cNvCxnSpPr>
          <p:nvPr/>
        </p:nvCxnSpPr>
        <p:spPr>
          <a:xfrm>
            <a:off x="6891702" y="4358198"/>
            <a:ext cx="824439" cy="577134"/>
          </a:xfrm>
          <a:prstGeom prst="bentConnector3">
            <a:avLst/>
          </a:prstGeom>
          <a:ln w="5715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3197" y="5866250"/>
            <a:ext cx="3809697" cy="369332"/>
          </a:xfrm>
          <a:prstGeom prst="rect">
            <a:avLst/>
          </a:prstGeom>
          <a:noFill/>
        </p:spPr>
        <p:txBody>
          <a:bodyPr wrap="none" rtlCol="0">
            <a:spAutoFit/>
          </a:bodyPr>
          <a:lstStyle/>
          <a:p>
            <a:r>
              <a:rPr lang="en-US" dirty="0"/>
              <a:t>Click </a:t>
            </a:r>
            <a:r>
              <a:rPr lang="en-US" dirty="0">
                <a:hlinkClick r:id="rId5" action="ppaction://hlinkpres?slideindex=1&amp;slidetitle="/>
              </a:rPr>
              <a:t>here</a:t>
            </a:r>
            <a:r>
              <a:rPr lang="en-US" dirty="0"/>
              <a:t> to see the entire wireframe</a:t>
            </a:r>
          </a:p>
        </p:txBody>
      </p:sp>
      <p:graphicFrame>
        <p:nvGraphicFramePr>
          <p:cNvPr id="31" name="Table 30"/>
          <p:cNvGraphicFramePr>
            <a:graphicFrameLocks noGrp="1"/>
          </p:cNvGraphicFramePr>
          <p:nvPr>
            <p:extLst>
              <p:ext uri="{D42A27DB-BD31-4B8C-83A1-F6EECF244321}">
                <p14:modId xmlns:p14="http://schemas.microsoft.com/office/powerpoint/2010/main" val="991668947"/>
              </p:ext>
            </p:extLst>
          </p:nvPr>
        </p:nvGraphicFramePr>
        <p:xfrm>
          <a:off x="143197" y="1702298"/>
          <a:ext cx="3684066" cy="3031848"/>
        </p:xfrm>
        <a:graphic>
          <a:graphicData uri="http://schemas.openxmlformats.org/drawingml/2006/table">
            <a:tbl>
              <a:tblPr firstRow="1" bandRow="1">
                <a:tableStyleId>{2D5ABB26-0587-4C30-8999-92F81FD0307C}</a:tableStyleId>
              </a:tblPr>
              <a:tblGrid>
                <a:gridCol w="3684066">
                  <a:extLst>
                    <a:ext uri="{9D8B030D-6E8A-4147-A177-3AD203B41FA5}">
                      <a16:colId xmlns:a16="http://schemas.microsoft.com/office/drawing/2014/main" val="1061092888"/>
                    </a:ext>
                  </a:extLst>
                </a:gridCol>
              </a:tblGrid>
              <a:tr h="9187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6" action="ppaction://hlinkfile"/>
                        </a:rPr>
                        <a:t>Click here </a:t>
                      </a:r>
                      <a:r>
                        <a:rPr lang="en-US" dirty="0"/>
                        <a:t>to download the .</a:t>
                      </a:r>
                      <a:r>
                        <a:rPr lang="en-US" dirty="0" err="1"/>
                        <a:t>apk</a:t>
                      </a:r>
                      <a:r>
                        <a:rPr lang="en-US" dirty="0"/>
                        <a:t> file on</a:t>
                      </a:r>
                      <a:r>
                        <a:rPr lang="en-US" baseline="0" dirty="0"/>
                        <a:t> an Android phone (Marshmallow or previous versions)</a:t>
                      </a:r>
                      <a:endParaRPr lang="en-US" dirty="0"/>
                    </a:p>
                  </a:txBody>
                  <a:tcPr/>
                </a:tc>
                <a:extLst>
                  <a:ext uri="{0D108BD9-81ED-4DB2-BD59-A6C34878D82A}">
                    <a16:rowId xmlns:a16="http://schemas.microsoft.com/office/drawing/2014/main" val="1384043515"/>
                  </a:ext>
                </a:extLst>
              </a:tr>
              <a:tr h="918742">
                <a:tc>
                  <a:txBody>
                    <a:bodyPr/>
                    <a:lstStyle/>
                    <a:p>
                      <a:r>
                        <a:rPr lang="en-US" dirty="0"/>
                        <a:t>For the working of the prototype, the phone</a:t>
                      </a:r>
                      <a:r>
                        <a:rPr lang="en-US" baseline="0" dirty="0"/>
                        <a:t> must be connected to the internet</a:t>
                      </a:r>
                      <a:endParaRPr lang="en-US" dirty="0"/>
                    </a:p>
                  </a:txBody>
                  <a:tcPr/>
                </a:tc>
                <a:extLst>
                  <a:ext uri="{0D108BD9-81ED-4DB2-BD59-A6C34878D82A}">
                    <a16:rowId xmlns:a16="http://schemas.microsoft.com/office/drawing/2014/main" val="2138274298"/>
                  </a:ext>
                </a:extLst>
              </a:tr>
              <a:tr h="1194364">
                <a:tc>
                  <a:txBody>
                    <a:bodyPr/>
                    <a:lstStyle/>
                    <a:p>
                      <a:r>
                        <a:rPr lang="en-US" dirty="0"/>
                        <a:t>Allow the app to access the Camera and Storage.</a:t>
                      </a:r>
                      <a:r>
                        <a:rPr lang="en-US" baseline="0" dirty="0"/>
                        <a:t> Select the Museum Tour option. Point the camera to the set of </a:t>
                      </a:r>
                      <a:r>
                        <a:rPr lang="en-US" b="0" baseline="0" dirty="0">
                          <a:hlinkClick r:id="rId7" action="ppaction://hlinkfile"/>
                        </a:rPr>
                        <a:t>images</a:t>
                      </a:r>
                      <a:r>
                        <a:rPr lang="en-US" b="0" baseline="0" dirty="0"/>
                        <a:t> </a:t>
                      </a:r>
                      <a:r>
                        <a:rPr lang="en-US" baseline="0" dirty="0"/>
                        <a:t>to see the working of the  app</a:t>
                      </a:r>
                      <a:endParaRPr lang="en-US" dirty="0"/>
                    </a:p>
                  </a:txBody>
                  <a:tcPr/>
                </a:tc>
                <a:extLst>
                  <a:ext uri="{0D108BD9-81ED-4DB2-BD59-A6C34878D82A}">
                    <a16:rowId xmlns:a16="http://schemas.microsoft.com/office/drawing/2014/main" val="2955685792"/>
                  </a:ext>
                </a:extLst>
              </a:tr>
            </a:tbl>
          </a:graphicData>
        </a:graphic>
      </p:graphicFrame>
      <p:sp>
        <p:nvSpPr>
          <p:cNvPr id="32" name="TextBox 31"/>
          <p:cNvSpPr txBox="1"/>
          <p:nvPr/>
        </p:nvSpPr>
        <p:spPr>
          <a:xfrm>
            <a:off x="4959226" y="2558683"/>
            <a:ext cx="1160895" cy="307777"/>
          </a:xfrm>
          <a:prstGeom prst="rect">
            <a:avLst/>
          </a:prstGeom>
          <a:solidFill>
            <a:srgbClr val="FFFFFF">
              <a:alpha val="69020"/>
            </a:srgbClr>
          </a:solidFill>
          <a:ln>
            <a:solidFill>
              <a:srgbClr val="000000">
                <a:alpha val="38039"/>
              </a:srgbClr>
            </a:solidFill>
          </a:ln>
        </p:spPr>
        <p:txBody>
          <a:bodyPr wrap="none" rtlCol="0">
            <a:spAutoFit/>
          </a:bodyPr>
          <a:lstStyle/>
          <a:p>
            <a:r>
              <a:rPr lang="en-US" sz="1400" dirty="0">
                <a:solidFill>
                  <a:srgbClr val="C00000"/>
                </a:solidFill>
              </a:rPr>
              <a:t>EFL Cup 2017</a:t>
            </a:r>
          </a:p>
        </p:txBody>
      </p:sp>
      <p:sp>
        <p:nvSpPr>
          <p:cNvPr id="35" name="TextBox 34"/>
          <p:cNvSpPr txBox="1"/>
          <p:nvPr/>
        </p:nvSpPr>
        <p:spPr>
          <a:xfrm>
            <a:off x="6558083" y="397874"/>
            <a:ext cx="1034257" cy="307777"/>
          </a:xfrm>
          <a:prstGeom prst="rect">
            <a:avLst/>
          </a:prstGeom>
          <a:solidFill>
            <a:srgbClr val="FFFFFF">
              <a:alpha val="69020"/>
            </a:srgbClr>
          </a:solidFill>
          <a:ln>
            <a:solidFill>
              <a:srgbClr val="000000">
                <a:alpha val="38039"/>
              </a:srgbClr>
            </a:solidFill>
          </a:ln>
        </p:spPr>
        <p:txBody>
          <a:bodyPr wrap="none" rtlCol="0">
            <a:spAutoFit/>
          </a:bodyPr>
          <a:lstStyle/>
          <a:p>
            <a:r>
              <a:rPr lang="en-US" sz="1400" dirty="0">
                <a:solidFill>
                  <a:srgbClr val="C00000"/>
                </a:solidFill>
              </a:rPr>
              <a:t>Shield 2017</a:t>
            </a:r>
          </a:p>
        </p:txBody>
      </p:sp>
      <p:sp>
        <p:nvSpPr>
          <p:cNvPr id="36" name="TextBox 35"/>
          <p:cNvSpPr txBox="1"/>
          <p:nvPr/>
        </p:nvSpPr>
        <p:spPr>
          <a:xfrm>
            <a:off x="7145549" y="2486360"/>
            <a:ext cx="1730795" cy="307777"/>
          </a:xfrm>
          <a:prstGeom prst="rect">
            <a:avLst/>
          </a:prstGeom>
          <a:solidFill>
            <a:srgbClr val="FFFFFF">
              <a:alpha val="69020"/>
            </a:srgbClr>
          </a:solidFill>
          <a:ln>
            <a:solidFill>
              <a:srgbClr val="000000">
                <a:alpha val="38039"/>
              </a:srgbClr>
            </a:solidFill>
          </a:ln>
        </p:spPr>
        <p:txBody>
          <a:bodyPr wrap="none" rtlCol="0">
            <a:spAutoFit/>
          </a:bodyPr>
          <a:lstStyle/>
          <a:p>
            <a:r>
              <a:rPr lang="en-US" sz="1400" dirty="0">
                <a:solidFill>
                  <a:srgbClr val="C00000"/>
                </a:solidFill>
              </a:rPr>
              <a:t>Premier League 1993</a:t>
            </a:r>
          </a:p>
        </p:txBody>
      </p:sp>
      <p:sp>
        <p:nvSpPr>
          <p:cNvPr id="37" name="TextBox 36"/>
          <p:cNvSpPr txBox="1"/>
          <p:nvPr/>
        </p:nvSpPr>
        <p:spPr>
          <a:xfrm>
            <a:off x="8876344" y="192916"/>
            <a:ext cx="1967205" cy="307777"/>
          </a:xfrm>
          <a:prstGeom prst="rect">
            <a:avLst/>
          </a:prstGeom>
          <a:solidFill>
            <a:srgbClr val="FFFFFF">
              <a:alpha val="69020"/>
            </a:srgbClr>
          </a:solidFill>
          <a:ln>
            <a:solidFill>
              <a:srgbClr val="000000">
                <a:alpha val="38039"/>
              </a:srgbClr>
            </a:solidFill>
          </a:ln>
        </p:spPr>
        <p:txBody>
          <a:bodyPr wrap="none" rtlCol="0">
            <a:spAutoFit/>
          </a:bodyPr>
          <a:lstStyle/>
          <a:p>
            <a:r>
              <a:rPr lang="en-US" sz="1400" dirty="0">
                <a:solidFill>
                  <a:srgbClr val="C00000"/>
                </a:solidFill>
              </a:rPr>
              <a:t>Champions League 2008</a:t>
            </a:r>
          </a:p>
        </p:txBody>
      </p:sp>
      <p:sp>
        <p:nvSpPr>
          <p:cNvPr id="38" name="TextBox 37"/>
          <p:cNvSpPr txBox="1"/>
          <p:nvPr/>
        </p:nvSpPr>
        <p:spPr>
          <a:xfrm>
            <a:off x="10052519" y="2855693"/>
            <a:ext cx="1730795" cy="307777"/>
          </a:xfrm>
          <a:prstGeom prst="rect">
            <a:avLst/>
          </a:prstGeom>
          <a:solidFill>
            <a:srgbClr val="FFFFFF">
              <a:alpha val="69020"/>
            </a:srgbClr>
          </a:solidFill>
          <a:ln>
            <a:solidFill>
              <a:srgbClr val="000000">
                <a:alpha val="38039"/>
              </a:srgbClr>
            </a:solidFill>
          </a:ln>
        </p:spPr>
        <p:txBody>
          <a:bodyPr wrap="none" rtlCol="0">
            <a:spAutoFit/>
          </a:bodyPr>
          <a:lstStyle/>
          <a:p>
            <a:r>
              <a:rPr lang="en-US" sz="1400" dirty="0">
                <a:solidFill>
                  <a:srgbClr val="C00000"/>
                </a:solidFill>
              </a:rPr>
              <a:t>Premier League 1997</a:t>
            </a:r>
          </a:p>
        </p:txBody>
      </p:sp>
    </p:spTree>
    <p:extLst>
      <p:ext uri="{BB962C8B-B14F-4D97-AF65-F5344CB8AC3E}">
        <p14:creationId xmlns:p14="http://schemas.microsoft.com/office/powerpoint/2010/main" val="353017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9039956" y="1005254"/>
            <a:ext cx="315204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 Workflow</a:t>
            </a:r>
          </a:p>
        </p:txBody>
      </p:sp>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sp>
        <p:nvSpPr>
          <p:cNvPr id="3" name="TextBox 2"/>
          <p:cNvSpPr txBox="1"/>
          <p:nvPr/>
        </p:nvSpPr>
        <p:spPr>
          <a:xfrm>
            <a:off x="6939351" y="5103674"/>
            <a:ext cx="2100605" cy="1477328"/>
          </a:xfrm>
          <a:prstGeom prst="rect">
            <a:avLst/>
          </a:prstGeom>
          <a:solidFill>
            <a:srgbClr val="0080C0"/>
          </a:solidFill>
          <a:ln w="76200">
            <a:solidFill>
              <a:schemeClr val="tx1"/>
            </a:solidFill>
          </a:ln>
        </p:spPr>
        <p:txBody>
          <a:bodyPr wrap="square" rtlCol="0" anchor="ctr">
            <a:spAutoFit/>
          </a:bodyPr>
          <a:lstStyle/>
          <a:p>
            <a:pPr algn="ctr"/>
            <a:r>
              <a:rPr lang="en-US" b="1" u="sng" dirty="0">
                <a:solidFill>
                  <a:schemeClr val="bg1"/>
                </a:solidFill>
              </a:rPr>
              <a:t>Museum Tour App</a:t>
            </a:r>
          </a:p>
          <a:p>
            <a:pPr algn="ctr"/>
            <a:endParaRPr lang="en-US" b="1" u="sng" dirty="0">
              <a:solidFill>
                <a:schemeClr val="bg1"/>
              </a:solidFill>
            </a:endParaRPr>
          </a:p>
          <a:p>
            <a:pPr algn="ctr"/>
            <a:r>
              <a:rPr lang="en-US" dirty="0">
                <a:solidFill>
                  <a:schemeClr val="bg1"/>
                </a:solidFill>
              </a:rPr>
              <a:t>Camera scans images. Sends queries to the cloud</a:t>
            </a:r>
          </a:p>
        </p:txBody>
      </p:sp>
      <p:sp>
        <p:nvSpPr>
          <p:cNvPr id="7" name="TextBox 6"/>
          <p:cNvSpPr txBox="1"/>
          <p:nvPr/>
        </p:nvSpPr>
        <p:spPr>
          <a:xfrm>
            <a:off x="4750525" y="3053570"/>
            <a:ext cx="2461846" cy="1754326"/>
          </a:xfrm>
          <a:prstGeom prst="rect">
            <a:avLst/>
          </a:prstGeom>
          <a:solidFill>
            <a:srgbClr val="C00000"/>
          </a:solidFill>
          <a:ln w="76200">
            <a:solidFill>
              <a:schemeClr val="tx1"/>
            </a:solidFill>
          </a:ln>
        </p:spPr>
        <p:txBody>
          <a:bodyPr wrap="square" rtlCol="0">
            <a:spAutoFit/>
          </a:bodyPr>
          <a:lstStyle/>
          <a:p>
            <a:pPr algn="ctr"/>
            <a:r>
              <a:rPr lang="en-US" b="1" u="sng" dirty="0">
                <a:solidFill>
                  <a:schemeClr val="bg1"/>
                </a:solidFill>
              </a:rPr>
              <a:t>PHP Back-end</a:t>
            </a:r>
          </a:p>
          <a:p>
            <a:pPr algn="ctr"/>
            <a:br>
              <a:rPr lang="en-US" dirty="0">
                <a:solidFill>
                  <a:schemeClr val="bg1"/>
                </a:solidFill>
              </a:rPr>
            </a:br>
            <a:r>
              <a:rPr lang="en-US" dirty="0">
                <a:solidFill>
                  <a:schemeClr val="bg1"/>
                </a:solidFill>
              </a:rPr>
              <a:t>Identifies the unique ID and sends the corresponding information</a:t>
            </a:r>
          </a:p>
        </p:txBody>
      </p:sp>
      <p:sp>
        <p:nvSpPr>
          <p:cNvPr id="8" name="TextBox 7"/>
          <p:cNvSpPr txBox="1"/>
          <p:nvPr/>
        </p:nvSpPr>
        <p:spPr>
          <a:xfrm>
            <a:off x="9268622" y="3447420"/>
            <a:ext cx="2502877" cy="2031325"/>
          </a:xfrm>
          <a:prstGeom prst="rect">
            <a:avLst/>
          </a:prstGeom>
          <a:solidFill>
            <a:srgbClr val="C00000"/>
          </a:solidFill>
          <a:ln w="76200">
            <a:solidFill>
              <a:schemeClr val="tx1"/>
            </a:solidFill>
          </a:ln>
        </p:spPr>
        <p:txBody>
          <a:bodyPr wrap="square" rtlCol="0">
            <a:spAutoFit/>
          </a:bodyPr>
          <a:lstStyle/>
          <a:p>
            <a:pPr algn="ctr"/>
            <a:r>
              <a:rPr lang="en-US" b="1" u="sng" dirty="0">
                <a:solidFill>
                  <a:schemeClr val="bg1"/>
                </a:solidFill>
              </a:rPr>
              <a:t>CraftAR Cloud</a:t>
            </a:r>
          </a:p>
          <a:p>
            <a:pPr algn="ctr"/>
            <a:endParaRPr lang="en-US" b="1" u="sng" dirty="0">
              <a:solidFill>
                <a:schemeClr val="bg1"/>
              </a:solidFill>
            </a:endParaRPr>
          </a:p>
          <a:p>
            <a:pPr algn="ctr"/>
            <a:r>
              <a:rPr lang="en-US" dirty="0">
                <a:solidFill>
                  <a:schemeClr val="bg1"/>
                </a:solidFill>
              </a:rPr>
              <a:t>Queries are compared with the pre-fed images. Once a match is found, the unique ID of the image is returned</a:t>
            </a:r>
          </a:p>
        </p:txBody>
      </p:sp>
      <p:sp>
        <p:nvSpPr>
          <p:cNvPr id="10" name="TextBox 9"/>
          <p:cNvSpPr txBox="1"/>
          <p:nvPr/>
        </p:nvSpPr>
        <p:spPr>
          <a:xfrm>
            <a:off x="7666724" y="2198056"/>
            <a:ext cx="2075767" cy="923330"/>
          </a:xfrm>
          <a:prstGeom prst="rect">
            <a:avLst/>
          </a:prstGeom>
          <a:solidFill>
            <a:schemeClr val="accent2">
              <a:lumMod val="60000"/>
              <a:lumOff val="40000"/>
            </a:schemeClr>
          </a:solidFill>
          <a:ln w="76200">
            <a:solidFill>
              <a:schemeClr val="tx1"/>
            </a:solidFill>
          </a:ln>
        </p:spPr>
        <p:txBody>
          <a:bodyPr wrap="square" rtlCol="0">
            <a:spAutoFit/>
          </a:bodyPr>
          <a:lstStyle/>
          <a:p>
            <a:pPr algn="ctr"/>
            <a:r>
              <a:rPr lang="en-US" dirty="0">
                <a:solidFill>
                  <a:schemeClr val="bg1"/>
                </a:solidFill>
              </a:rPr>
              <a:t>Images of the trophies are pre-fed to the cloud</a:t>
            </a:r>
          </a:p>
        </p:txBody>
      </p:sp>
      <p:cxnSp>
        <p:nvCxnSpPr>
          <p:cNvPr id="15" name="Elbow Connector 14"/>
          <p:cNvCxnSpPr>
            <a:stCxn id="10" idx="3"/>
            <a:endCxn id="8" idx="0"/>
          </p:cNvCxnSpPr>
          <p:nvPr/>
        </p:nvCxnSpPr>
        <p:spPr>
          <a:xfrm>
            <a:off x="9742491" y="2659721"/>
            <a:ext cx="777570" cy="787699"/>
          </a:xfrm>
          <a:prstGeom prst="bent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3" idx="3"/>
            <a:endCxn id="8" idx="2"/>
          </p:cNvCxnSpPr>
          <p:nvPr/>
        </p:nvCxnSpPr>
        <p:spPr>
          <a:xfrm flipV="1">
            <a:off x="9039956" y="5478745"/>
            <a:ext cx="1480105" cy="363593"/>
          </a:xfrm>
          <a:prstGeom prst="bentConnector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8" idx="1"/>
            <a:endCxn id="3" idx="0"/>
          </p:cNvCxnSpPr>
          <p:nvPr/>
        </p:nvCxnSpPr>
        <p:spPr>
          <a:xfrm rot="10800000" flipV="1">
            <a:off x="7989654" y="4463082"/>
            <a:ext cx="1278968" cy="640591"/>
          </a:xfrm>
          <a:prstGeom prst="bentConnector2">
            <a:avLst/>
          </a:prstGeom>
          <a:ln w="57150">
            <a:solidFill>
              <a:srgbClr val="FF8F8F"/>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3" idx="1"/>
            <a:endCxn id="7" idx="2"/>
          </p:cNvCxnSpPr>
          <p:nvPr/>
        </p:nvCxnSpPr>
        <p:spPr>
          <a:xfrm rot="10800000">
            <a:off x="5981449" y="4807896"/>
            <a:ext cx="957903" cy="1034442"/>
          </a:xfrm>
          <a:prstGeom prst="bentConnector2">
            <a:avLst/>
          </a:prstGeom>
          <a:ln w="57150">
            <a:solidFill>
              <a:srgbClr val="FF8F8F"/>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74" name="Table 173"/>
          <p:cNvGraphicFramePr>
            <a:graphicFrameLocks noGrp="1"/>
          </p:cNvGraphicFramePr>
          <p:nvPr>
            <p:extLst>
              <p:ext uri="{D42A27DB-BD31-4B8C-83A1-F6EECF244321}">
                <p14:modId xmlns:p14="http://schemas.microsoft.com/office/powerpoint/2010/main" val="4024939551"/>
              </p:ext>
            </p:extLst>
          </p:nvPr>
        </p:nvGraphicFramePr>
        <p:xfrm>
          <a:off x="-47812" y="1801361"/>
          <a:ext cx="4590920" cy="3901691"/>
        </p:xfrm>
        <a:graphic>
          <a:graphicData uri="http://schemas.openxmlformats.org/drawingml/2006/table">
            <a:tbl>
              <a:tblPr firstRow="1" bandRow="1">
                <a:tableStyleId>{2D5ABB26-0587-4C30-8999-92F81FD0307C}</a:tableStyleId>
              </a:tblPr>
              <a:tblGrid>
                <a:gridCol w="1502222">
                  <a:extLst>
                    <a:ext uri="{9D8B030D-6E8A-4147-A177-3AD203B41FA5}">
                      <a16:colId xmlns:a16="http://schemas.microsoft.com/office/drawing/2014/main" val="4131601857"/>
                    </a:ext>
                  </a:extLst>
                </a:gridCol>
                <a:gridCol w="3088698">
                  <a:extLst>
                    <a:ext uri="{9D8B030D-6E8A-4147-A177-3AD203B41FA5}">
                      <a16:colId xmlns:a16="http://schemas.microsoft.com/office/drawing/2014/main" val="1061092888"/>
                    </a:ext>
                  </a:extLst>
                </a:gridCol>
              </a:tblGrid>
              <a:tr h="808892">
                <a:tc>
                  <a:txBody>
                    <a:bodyPr/>
                    <a:lstStyle/>
                    <a:p>
                      <a:pPr algn="r"/>
                      <a:r>
                        <a:rPr lang="en-US" sz="1400" b="1" dirty="0"/>
                        <a:t>Application type</a:t>
                      </a:r>
                    </a:p>
                  </a:txBody>
                  <a:tcPr anchor="ctr"/>
                </a:tc>
                <a:tc>
                  <a:txBody>
                    <a:bodyPr/>
                    <a:lstStyle/>
                    <a:p>
                      <a:r>
                        <a:rPr lang="en-US" dirty="0"/>
                        <a:t>Android Application</a:t>
                      </a:r>
                    </a:p>
                    <a:p>
                      <a:r>
                        <a:rPr lang="en-US" sz="1400" dirty="0"/>
                        <a:t>Compatible with Android Lollipop</a:t>
                      </a:r>
                      <a:r>
                        <a:rPr lang="en-US" sz="1400" baseline="0" dirty="0"/>
                        <a:t>, Android Marshmallow</a:t>
                      </a:r>
                      <a:endParaRPr lang="en-US" sz="1400" dirty="0"/>
                    </a:p>
                  </a:txBody>
                  <a:tcPr/>
                </a:tc>
                <a:extLst>
                  <a:ext uri="{0D108BD9-81ED-4DB2-BD59-A6C34878D82A}">
                    <a16:rowId xmlns:a16="http://schemas.microsoft.com/office/drawing/2014/main" val="1384043515"/>
                  </a:ext>
                </a:extLst>
              </a:tr>
              <a:tr h="404186">
                <a:tc>
                  <a:txBody>
                    <a:bodyPr/>
                    <a:lstStyle/>
                    <a:p>
                      <a:pPr algn="r"/>
                      <a:r>
                        <a:rPr lang="en-US" sz="1400" b="1" dirty="0"/>
                        <a:t>Permissions</a:t>
                      </a:r>
                    </a:p>
                  </a:txBody>
                  <a:tcPr anchor="ctr"/>
                </a:tc>
                <a:tc>
                  <a:txBody>
                    <a:bodyPr/>
                    <a:lstStyle/>
                    <a:p>
                      <a:r>
                        <a:rPr lang="en-US" dirty="0"/>
                        <a:t>Camera,</a:t>
                      </a:r>
                      <a:r>
                        <a:rPr lang="en-US" baseline="0" dirty="0"/>
                        <a:t> storage</a:t>
                      </a:r>
                      <a:endParaRPr lang="en-US" dirty="0"/>
                    </a:p>
                  </a:txBody>
                  <a:tcPr/>
                </a:tc>
                <a:extLst>
                  <a:ext uri="{0D108BD9-81ED-4DB2-BD59-A6C34878D82A}">
                    <a16:rowId xmlns:a16="http://schemas.microsoft.com/office/drawing/2014/main" val="1496215271"/>
                  </a:ext>
                </a:extLst>
              </a:tr>
              <a:tr h="404186">
                <a:tc>
                  <a:txBody>
                    <a:bodyPr/>
                    <a:lstStyle/>
                    <a:p>
                      <a:pPr algn="r"/>
                      <a:r>
                        <a:rPr lang="en-US" sz="1400" b="1" dirty="0"/>
                        <a:t>Backend</a:t>
                      </a:r>
                    </a:p>
                  </a:txBody>
                  <a:tcPr anchor="ctr"/>
                </a:tc>
                <a:tc>
                  <a:txBody>
                    <a:bodyPr/>
                    <a:lstStyle/>
                    <a:p>
                      <a:r>
                        <a:rPr lang="en-US" dirty="0"/>
                        <a:t>PHP</a:t>
                      </a:r>
                    </a:p>
                  </a:txBody>
                  <a:tcPr/>
                </a:tc>
                <a:extLst>
                  <a:ext uri="{0D108BD9-81ED-4DB2-BD59-A6C34878D82A}">
                    <a16:rowId xmlns:a16="http://schemas.microsoft.com/office/drawing/2014/main" val="3334729156"/>
                  </a:ext>
                </a:extLst>
              </a:tr>
              <a:tr h="404186">
                <a:tc>
                  <a:txBody>
                    <a:bodyPr/>
                    <a:lstStyle/>
                    <a:p>
                      <a:pPr algn="r"/>
                      <a:r>
                        <a:rPr lang="en-US" sz="1400" b="1" dirty="0"/>
                        <a:t>Database</a:t>
                      </a:r>
                    </a:p>
                  </a:txBody>
                  <a:tcPr anchor="ctr"/>
                </a:tc>
                <a:tc>
                  <a:txBody>
                    <a:bodyPr/>
                    <a:lstStyle/>
                    <a:p>
                      <a:r>
                        <a:rPr lang="en-US" dirty="0"/>
                        <a:t>MySQL</a:t>
                      </a:r>
                    </a:p>
                  </a:txBody>
                  <a:tcPr/>
                </a:tc>
                <a:extLst>
                  <a:ext uri="{0D108BD9-81ED-4DB2-BD59-A6C34878D82A}">
                    <a16:rowId xmlns:a16="http://schemas.microsoft.com/office/drawing/2014/main" val="2138274298"/>
                  </a:ext>
                </a:extLst>
              </a:tr>
              <a:tr h="702071">
                <a:tc>
                  <a:txBody>
                    <a:bodyPr/>
                    <a:lstStyle/>
                    <a:p>
                      <a:pPr algn="r"/>
                      <a:r>
                        <a:rPr lang="en-US" sz="1400" b="1" dirty="0"/>
                        <a:t>Programming language used</a:t>
                      </a:r>
                    </a:p>
                  </a:txBody>
                  <a:tcPr anchor="ctr"/>
                </a:tc>
                <a:tc>
                  <a:txBody>
                    <a:bodyPr/>
                    <a:lstStyle/>
                    <a:p>
                      <a:r>
                        <a:rPr lang="en-US" dirty="0"/>
                        <a:t>Java for mobile application. </a:t>
                      </a:r>
                    </a:p>
                    <a:p>
                      <a:r>
                        <a:rPr lang="en-US" dirty="0"/>
                        <a:t>Screens are designed using xml </a:t>
                      </a:r>
                    </a:p>
                  </a:txBody>
                  <a:tcPr/>
                </a:tc>
                <a:extLst>
                  <a:ext uri="{0D108BD9-81ED-4DB2-BD59-A6C34878D82A}">
                    <a16:rowId xmlns:a16="http://schemas.microsoft.com/office/drawing/2014/main" val="2123735061"/>
                  </a:ext>
                </a:extLst>
              </a:tr>
              <a:tr h="474785">
                <a:tc>
                  <a:txBody>
                    <a:bodyPr/>
                    <a:lstStyle/>
                    <a:p>
                      <a:pPr algn="r"/>
                      <a:r>
                        <a:rPr lang="en-US" sz="1400" b="1" dirty="0"/>
                        <a:t>Framework</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SaaS (Software as a Service)</a:t>
                      </a:r>
                    </a:p>
                  </a:txBody>
                  <a:tcPr/>
                </a:tc>
                <a:extLst>
                  <a:ext uri="{0D108BD9-81ED-4DB2-BD59-A6C34878D82A}">
                    <a16:rowId xmlns:a16="http://schemas.microsoft.com/office/drawing/2014/main" val="185084293"/>
                  </a:ext>
                </a:extLst>
              </a:tr>
              <a:tr h="703385">
                <a:tc>
                  <a:txBody>
                    <a:bodyPr/>
                    <a:lstStyle/>
                    <a:p>
                      <a:pPr algn="r"/>
                      <a:r>
                        <a:rPr lang="en-US" sz="1400" b="1" dirty="0"/>
                        <a:t>External Libraries</a:t>
                      </a:r>
                      <a:r>
                        <a:rPr lang="en-US" sz="1400" b="1" baseline="0" dirty="0"/>
                        <a:t> </a:t>
                      </a:r>
                      <a:endParaRPr lang="en-US" sz="1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CraftAR Cloud Image Recognition API</a:t>
                      </a:r>
                      <a:endParaRPr lang="en-US" sz="1100" b="0" i="0" kern="1200" dirty="0">
                        <a:solidFill>
                          <a:schemeClr val="tx1"/>
                        </a:solidFill>
                        <a:effectLst/>
                        <a:latin typeface="+mn-lt"/>
                        <a:ea typeface="+mn-ea"/>
                        <a:cs typeface="+mn-cs"/>
                      </a:endParaRPr>
                    </a:p>
                  </a:txBody>
                  <a:tcPr/>
                </a:tc>
                <a:extLst>
                  <a:ext uri="{0D108BD9-81ED-4DB2-BD59-A6C34878D82A}">
                    <a16:rowId xmlns:a16="http://schemas.microsoft.com/office/drawing/2014/main" val="2955685792"/>
                  </a:ext>
                </a:extLst>
              </a:tr>
            </a:tbl>
          </a:graphicData>
        </a:graphic>
      </p:graphicFrame>
      <p:sp>
        <p:nvSpPr>
          <p:cNvPr id="178" name="TextBox 177"/>
          <p:cNvSpPr txBox="1"/>
          <p:nvPr/>
        </p:nvSpPr>
        <p:spPr>
          <a:xfrm>
            <a:off x="4394" y="1005254"/>
            <a:ext cx="429504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Prototype Technical Details</a:t>
            </a:r>
          </a:p>
        </p:txBody>
      </p:sp>
    </p:spTree>
    <p:extLst>
      <p:ext uri="{BB962C8B-B14F-4D97-AF65-F5344CB8AC3E}">
        <p14:creationId xmlns:p14="http://schemas.microsoft.com/office/powerpoint/2010/main" val="49205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394" y="1005254"/>
            <a:ext cx="429504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CraftAR Image Recognition</a:t>
            </a:r>
          </a:p>
        </p:txBody>
      </p:sp>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sp>
        <p:nvSpPr>
          <p:cNvPr id="2" name="TextBox 1"/>
          <p:cNvSpPr txBox="1"/>
          <p:nvPr/>
        </p:nvSpPr>
        <p:spPr>
          <a:xfrm>
            <a:off x="211014" y="1588451"/>
            <a:ext cx="7183317" cy="5078313"/>
          </a:xfrm>
          <a:prstGeom prst="rect">
            <a:avLst/>
          </a:prstGeom>
          <a:noFill/>
        </p:spPr>
        <p:txBody>
          <a:bodyPr wrap="square" rtlCol="0">
            <a:spAutoFit/>
          </a:bodyPr>
          <a:lstStyle/>
          <a:p>
            <a:r>
              <a:rPr lang="en-US" dirty="0"/>
              <a:t>External Library : </a:t>
            </a:r>
            <a:r>
              <a:rPr lang="en-US" b="1" dirty="0"/>
              <a:t>CraftAR Cloud Image Recognition API</a:t>
            </a:r>
          </a:p>
          <a:p>
            <a:endParaRPr lang="en-US" dirty="0"/>
          </a:p>
          <a:p>
            <a:r>
              <a:rPr lang="en-US" dirty="0"/>
              <a:t>The backbone of our application is the external library used. It is a lightweight, highly accurate library which can be scaled up for a large application. </a:t>
            </a:r>
          </a:p>
          <a:p>
            <a:endParaRPr lang="en-US" dirty="0"/>
          </a:p>
          <a:p>
            <a:r>
              <a:rPr lang="en-US" dirty="0"/>
              <a:t>CraftAR is also available for iOS devices . For devices running operating systems other than Android or iOS, we can use JavaScript to make a web application. </a:t>
            </a:r>
          </a:p>
          <a:p>
            <a:endParaRPr lang="en-US" dirty="0"/>
          </a:p>
          <a:p>
            <a:r>
              <a:rPr lang="en-US" dirty="0"/>
              <a:t>The library has been tested for difficult angles, low-light conditions and highly reflective objects. The accuracy and versatility of the application can be seen in the demo video shown earlier.</a:t>
            </a:r>
          </a:p>
          <a:p>
            <a:endParaRPr lang="en-US" dirty="0"/>
          </a:p>
          <a:p>
            <a:r>
              <a:rPr lang="en-US" dirty="0"/>
              <a:t>We have used the Finder Mode for scanning of objects. In this mode, continuous queries are sent to the server until a result is found</a:t>
            </a:r>
            <a:r>
              <a:rPr lang="en-US" sz="1600" dirty="0"/>
              <a:t>. </a:t>
            </a:r>
            <a:r>
              <a:rPr lang="en-US" dirty="0"/>
              <a:t>This provides a very seamless experience to the user</a:t>
            </a:r>
          </a:p>
          <a:p>
            <a:endParaRPr lang="en-US" dirty="0"/>
          </a:p>
        </p:txBody>
      </p:sp>
      <p:sp>
        <p:nvSpPr>
          <p:cNvPr id="3" name="Rectangle 2"/>
          <p:cNvSpPr/>
          <p:nvPr/>
        </p:nvSpPr>
        <p:spPr>
          <a:xfrm>
            <a:off x="7681545" y="5271753"/>
            <a:ext cx="4369777" cy="1231106"/>
          </a:xfrm>
          <a:prstGeom prst="rect">
            <a:avLst/>
          </a:prstGeom>
        </p:spPr>
        <p:txBody>
          <a:bodyPr wrap="square">
            <a:spAutoFit/>
          </a:bodyPr>
          <a:lstStyle/>
          <a:p>
            <a:pPr algn="r">
              <a:defRPr/>
            </a:pPr>
            <a:r>
              <a:rPr lang="en-US" sz="2000" dirty="0"/>
              <a:t>Download the library</a:t>
            </a:r>
          </a:p>
          <a:p>
            <a:pPr marL="228600" indent="-228600" algn="r">
              <a:buFontTx/>
              <a:buAutoNum type="arabicPeriod"/>
              <a:defRPr/>
            </a:pPr>
            <a:r>
              <a:rPr lang="en-US" sz="1200" dirty="0">
                <a:hlinkClick r:id="rId2"/>
              </a:rPr>
              <a:t>https://github.com/Catchoom/craftar-php</a:t>
            </a:r>
            <a:endParaRPr lang="en-US" sz="1200" dirty="0"/>
          </a:p>
          <a:p>
            <a:pPr marL="228600" indent="-228600" algn="r">
              <a:buFontTx/>
              <a:buAutoNum type="arabicPeriod"/>
              <a:defRPr/>
            </a:pPr>
            <a:r>
              <a:rPr lang="en-US" sz="1200" dirty="0">
                <a:hlinkClick r:id="rId3"/>
              </a:rPr>
              <a:t>https://catchoom.com/documentation/image-recognition-sdk/android-image-recognition-sdk/classes/</a:t>
            </a:r>
            <a:br>
              <a:rPr lang="en-US" dirty="0"/>
            </a:br>
            <a:endParaRPr lang="en-US" dirty="0"/>
          </a:p>
        </p:txBody>
      </p:sp>
    </p:spTree>
    <p:extLst>
      <p:ext uri="{BB962C8B-B14F-4D97-AF65-F5344CB8AC3E}">
        <p14:creationId xmlns:p14="http://schemas.microsoft.com/office/powerpoint/2010/main" val="116218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394" y="1005254"/>
            <a:ext cx="455881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Deployment and Scalability</a:t>
            </a:r>
          </a:p>
        </p:txBody>
      </p:sp>
      <p:sp>
        <p:nvSpPr>
          <p:cNvPr id="14" name="TextBox 13"/>
          <p:cNvSpPr txBox="1"/>
          <p:nvPr/>
        </p:nvSpPr>
        <p:spPr>
          <a:xfrm>
            <a:off x="4394" y="237391"/>
            <a:ext cx="3789487"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MUSEUM TOUR</a:t>
            </a:r>
          </a:p>
        </p:txBody>
      </p:sp>
      <p:pic>
        <p:nvPicPr>
          <p:cNvPr id="5" name="Picture 4">
            <a:extLst>
              <a:ext uri="{FF2B5EF4-FFF2-40B4-BE49-F238E27FC236}">
                <a16:creationId xmlns:a16="http://schemas.microsoft.com/office/drawing/2014/main" id="{DE131B25-6454-438D-8736-E621A0FF0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370" y="1466919"/>
            <a:ext cx="5210451" cy="3597450"/>
          </a:xfrm>
          <a:prstGeom prst="rect">
            <a:avLst/>
          </a:prstGeom>
          <a:ln w="38100">
            <a:solidFill>
              <a:srgbClr val="FEEC00"/>
            </a:solidFill>
          </a:ln>
        </p:spPr>
      </p:pic>
      <p:sp>
        <p:nvSpPr>
          <p:cNvPr id="2" name="TextBox 1"/>
          <p:cNvSpPr txBox="1"/>
          <p:nvPr/>
        </p:nvSpPr>
        <p:spPr>
          <a:xfrm>
            <a:off x="254977" y="1670538"/>
            <a:ext cx="5890846" cy="3970318"/>
          </a:xfrm>
          <a:prstGeom prst="rect">
            <a:avLst/>
          </a:prstGeom>
          <a:noFill/>
        </p:spPr>
        <p:txBody>
          <a:bodyPr wrap="square" rtlCol="0">
            <a:spAutoFit/>
          </a:bodyPr>
          <a:lstStyle/>
          <a:p>
            <a:r>
              <a:rPr lang="en-US" dirty="0"/>
              <a:t>For the deployment of the app, each of the trophies in the trophy cabinet will have to be scanned in the real lighting conditions from various angles. </a:t>
            </a:r>
          </a:p>
          <a:p>
            <a:endParaRPr lang="en-US" dirty="0"/>
          </a:p>
          <a:p>
            <a:r>
              <a:rPr lang="en-US" dirty="0"/>
              <a:t>In the prototype, the images are stored in the cloud for ease of demonstration. For the deployment, ‘On-Device Image Recognition’ library of CraftAR could be considered. </a:t>
            </a:r>
          </a:p>
          <a:p>
            <a:endParaRPr lang="en-US" dirty="0"/>
          </a:p>
          <a:p>
            <a:r>
              <a:rPr lang="en-US" dirty="0"/>
              <a:t>We could also explore the possibility of streaming the content from a local server which will retain the features of a cloud without using the internet.</a:t>
            </a:r>
          </a:p>
          <a:p>
            <a:endParaRPr lang="en-US" dirty="0"/>
          </a:p>
          <a:p>
            <a:r>
              <a:rPr lang="en-US" dirty="0"/>
              <a:t>PHP based backend admin panel to manage content easily and dynamically</a:t>
            </a:r>
          </a:p>
        </p:txBody>
      </p:sp>
    </p:spTree>
    <p:extLst>
      <p:ext uri="{BB962C8B-B14F-4D97-AF65-F5344CB8AC3E}">
        <p14:creationId xmlns:p14="http://schemas.microsoft.com/office/powerpoint/2010/main" val="258202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9731" y="883722"/>
            <a:ext cx="7209692" cy="4875240"/>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94" y="237391"/>
            <a:ext cx="4497268" cy="646331"/>
          </a:xfrm>
          <a:prstGeom prst="rect">
            <a:avLst/>
          </a:prstGeom>
          <a:solidFill>
            <a:srgbClr val="C00000"/>
          </a:solidFill>
        </p:spPr>
        <p:txBody>
          <a:bodyPr wrap="square" rtlCol="0">
            <a:spAutoFit/>
          </a:bodyPr>
          <a:lstStyle/>
          <a:p>
            <a:r>
              <a:rPr lang="en-US" sz="3600" dirty="0">
                <a:solidFill>
                  <a:schemeClr val="lt1"/>
                </a:solidFill>
                <a:latin typeface="Arial Rounded MT Bold" panose="020F0704030504030204" pitchFamily="34" charset="0"/>
                <a:cs typeface="Times New Roman" panose="02020603050405020304" pitchFamily="18" charset="0"/>
              </a:rPr>
              <a:t>PLAYERS CORNER</a:t>
            </a:r>
          </a:p>
        </p:txBody>
      </p:sp>
      <p:pic>
        <p:nvPicPr>
          <p:cNvPr id="8" name="Picture 7">
            <a:extLst>
              <a:ext uri="{FF2B5EF4-FFF2-40B4-BE49-F238E27FC236}">
                <a16:creationId xmlns:a16="http://schemas.microsoft.com/office/drawing/2014/main" id="{F9654C15-380A-40D1-8380-C8A13DD04C6B}"/>
              </a:ext>
            </a:extLst>
          </p:cNvPr>
          <p:cNvPicPr>
            <a:picLocks noChangeAspect="1"/>
          </p:cNvPicPr>
          <p:nvPr/>
        </p:nvPicPr>
        <p:blipFill rotWithShape="1">
          <a:blip r:embed="rId2"/>
          <a:srcRect t="-384" r="55806" b="18617"/>
          <a:stretch/>
        </p:blipFill>
        <p:spPr>
          <a:xfrm>
            <a:off x="5073162" y="1112173"/>
            <a:ext cx="2385259" cy="4347850"/>
          </a:xfrm>
          <a:prstGeom prst="rect">
            <a:avLst/>
          </a:prstGeom>
          <a:ln w="38100">
            <a:solidFill>
              <a:srgbClr val="FEEC00"/>
            </a:solidFill>
          </a:ln>
        </p:spPr>
      </p:pic>
      <p:pic>
        <p:nvPicPr>
          <p:cNvPr id="10" name="Picture 9">
            <a:extLst>
              <a:ext uri="{FF2B5EF4-FFF2-40B4-BE49-F238E27FC236}">
                <a16:creationId xmlns:a16="http://schemas.microsoft.com/office/drawing/2014/main" id="{8B042361-D5BF-405A-B74E-E54FB5AD0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162" y="1112172"/>
            <a:ext cx="2205172" cy="4071089"/>
          </a:xfrm>
          <a:prstGeom prst="rect">
            <a:avLst/>
          </a:prstGeom>
        </p:spPr>
      </p:pic>
      <p:sp>
        <p:nvSpPr>
          <p:cNvPr id="11" name="TextBox 10"/>
          <p:cNvSpPr txBox="1"/>
          <p:nvPr/>
        </p:nvSpPr>
        <p:spPr>
          <a:xfrm>
            <a:off x="4394" y="1005254"/>
            <a:ext cx="4215914" cy="461665"/>
          </a:xfrm>
          <a:prstGeom prst="rect">
            <a:avLst/>
          </a:prstGeom>
          <a:solidFill>
            <a:srgbClr val="C00000"/>
          </a:solidFill>
        </p:spPr>
        <p:txBody>
          <a:bodyPr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Deployment and Scalability</a:t>
            </a:r>
          </a:p>
        </p:txBody>
      </p:sp>
      <p:sp>
        <p:nvSpPr>
          <p:cNvPr id="12" name="TextBox 11"/>
          <p:cNvSpPr txBox="1"/>
          <p:nvPr/>
        </p:nvSpPr>
        <p:spPr>
          <a:xfrm>
            <a:off x="254977" y="1670538"/>
            <a:ext cx="4818185" cy="2308324"/>
          </a:xfrm>
          <a:prstGeom prst="rect">
            <a:avLst/>
          </a:prstGeom>
          <a:noFill/>
        </p:spPr>
        <p:txBody>
          <a:bodyPr wrap="square" rtlCol="0">
            <a:spAutoFit/>
          </a:bodyPr>
          <a:lstStyle/>
          <a:p>
            <a:r>
              <a:rPr lang="en-US" dirty="0"/>
              <a:t>The proposal for Players Corner is on the same lines as the trophy recognition. </a:t>
            </a:r>
          </a:p>
          <a:p>
            <a:endParaRPr lang="en-US" dirty="0"/>
          </a:p>
          <a:p>
            <a:r>
              <a:rPr lang="en-US" dirty="0"/>
              <a:t>Deployment of this feature will require taking pictures of all the jerseys.</a:t>
            </a:r>
          </a:p>
          <a:p>
            <a:endParaRPr lang="en-US" dirty="0"/>
          </a:p>
          <a:p>
            <a:r>
              <a:rPr lang="en-US" dirty="0"/>
              <a:t>The proof of concept is demonstrated in the previous slides</a:t>
            </a:r>
          </a:p>
        </p:txBody>
      </p:sp>
      <p:pic>
        <p:nvPicPr>
          <p:cNvPr id="5" name="Picture 4"/>
          <p:cNvPicPr>
            <a:picLocks noChangeAspect="1"/>
          </p:cNvPicPr>
          <p:nvPr/>
        </p:nvPicPr>
        <p:blipFill>
          <a:blip r:embed="rId4"/>
          <a:stretch>
            <a:fillRect/>
          </a:stretch>
        </p:blipFill>
        <p:spPr>
          <a:xfrm>
            <a:off x="7788696" y="1005254"/>
            <a:ext cx="4205302" cy="4454769"/>
          </a:xfrm>
          <a:prstGeom prst="rect">
            <a:avLst/>
          </a:prstGeom>
        </p:spPr>
      </p:pic>
      <p:sp>
        <p:nvSpPr>
          <p:cNvPr id="30" name="TextBox 29"/>
          <p:cNvSpPr txBox="1"/>
          <p:nvPr/>
        </p:nvSpPr>
        <p:spPr>
          <a:xfrm>
            <a:off x="10020301" y="5529497"/>
            <a:ext cx="2171699" cy="458929"/>
          </a:xfrm>
          <a:prstGeom prst="rect">
            <a:avLst/>
          </a:prstGeom>
          <a:solidFill>
            <a:srgbClr val="C00000"/>
          </a:solidFill>
          <a:ln w="76200">
            <a:solidFill>
              <a:srgbClr val="FFC000"/>
            </a:solidFill>
          </a:ln>
        </p:spPr>
        <p:txBody>
          <a:bodyPr vert="horz" wrap="square" rtlCol="0">
            <a:spAutoFit/>
          </a:bodyPr>
          <a:lstStyle/>
          <a:p>
            <a:r>
              <a:rPr lang="en-US" sz="2400" dirty="0">
                <a:solidFill>
                  <a:schemeClr val="lt1"/>
                </a:solidFill>
                <a:latin typeface="Arial Rounded MT Bold" panose="020F0704030504030204" pitchFamily="34" charset="0"/>
                <a:cs typeface="Times New Roman" panose="02020603050405020304" pitchFamily="18" charset="0"/>
              </a:rPr>
              <a:t>The Proposal</a:t>
            </a:r>
          </a:p>
        </p:txBody>
      </p:sp>
      <p:cxnSp>
        <p:nvCxnSpPr>
          <p:cNvPr id="32" name="Elbow Connector 31"/>
          <p:cNvCxnSpPr/>
          <p:nvPr/>
        </p:nvCxnSpPr>
        <p:spPr>
          <a:xfrm>
            <a:off x="6734908" y="3103685"/>
            <a:ext cx="1053788" cy="123092"/>
          </a:xfrm>
          <a:prstGeom prst="bentConnector3">
            <a:avLst/>
          </a:prstGeom>
          <a:ln w="57150">
            <a:solidFill>
              <a:srgbClr val="C00000"/>
            </a:solidFill>
            <a:headEnd type="ova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424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1352</TotalTime>
  <Words>1467</Words>
  <Application>Microsoft Office PowerPoint</Application>
  <PresentationFormat>Widescreen</PresentationFormat>
  <Paragraphs>211</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Rounded MT Bold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Khushal Sukhadia</dc:creator>
  <cp:lastModifiedBy>Khushal Sukhadia</cp:lastModifiedBy>
  <cp:revision>110</cp:revision>
  <dcterms:created xsi:type="dcterms:W3CDTF">2017-07-22T10:47:31Z</dcterms:created>
  <dcterms:modified xsi:type="dcterms:W3CDTF">2017-07-23T17:56:12Z</dcterms:modified>
</cp:coreProperties>
</file>